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sldIdLst>
    <p:sldId id="483" r:id="rId2"/>
    <p:sldId id="484" r:id="rId3"/>
    <p:sldId id="257" r:id="rId4"/>
    <p:sldId id="258" r:id="rId5"/>
    <p:sldId id="504" r:id="rId6"/>
    <p:sldId id="503" r:id="rId7"/>
    <p:sldId id="406" r:id="rId8"/>
    <p:sldId id="407" r:id="rId9"/>
    <p:sldId id="487" r:id="rId10"/>
    <p:sldId id="488" r:id="rId11"/>
    <p:sldId id="489" r:id="rId12"/>
    <p:sldId id="490" r:id="rId13"/>
    <p:sldId id="491" r:id="rId14"/>
    <p:sldId id="492" r:id="rId15"/>
    <p:sldId id="493" r:id="rId16"/>
    <p:sldId id="495" r:id="rId17"/>
    <p:sldId id="496" r:id="rId18"/>
    <p:sldId id="259" r:id="rId19"/>
    <p:sldId id="260" r:id="rId20"/>
    <p:sldId id="263" r:id="rId21"/>
    <p:sldId id="262" r:id="rId22"/>
    <p:sldId id="261" r:id="rId23"/>
    <p:sldId id="264" r:id="rId24"/>
    <p:sldId id="265" r:id="rId25"/>
    <p:sldId id="266" r:id="rId26"/>
    <p:sldId id="267" r:id="rId27"/>
    <p:sldId id="268" r:id="rId28"/>
    <p:sldId id="505" r:id="rId29"/>
    <p:sldId id="506" r:id="rId30"/>
    <p:sldId id="507" r:id="rId31"/>
    <p:sldId id="508" r:id="rId32"/>
    <p:sldId id="509" r:id="rId33"/>
    <p:sldId id="510" r:id="rId34"/>
    <p:sldId id="511" r:id="rId35"/>
    <p:sldId id="512" r:id="rId36"/>
    <p:sldId id="513" r:id="rId37"/>
    <p:sldId id="414" r:id="rId38"/>
    <p:sldId id="514" r:id="rId39"/>
    <p:sldId id="515" r:id="rId40"/>
    <p:sldId id="516" r:id="rId41"/>
    <p:sldId id="517" r:id="rId42"/>
    <p:sldId id="518" r:id="rId43"/>
    <p:sldId id="520" r:id="rId44"/>
    <p:sldId id="521" r:id="rId45"/>
    <p:sldId id="522" r:id="rId46"/>
    <p:sldId id="519" r:id="rId47"/>
    <p:sldId id="523" r:id="rId48"/>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lvl1pPr>
    <a:lvl2pPr marL="0" marR="0" indent="342892"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lvl2pPr>
    <a:lvl3pPr marL="0" marR="0" indent="685782"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lvl3pPr>
    <a:lvl4pPr marL="0" marR="0" indent="1028675"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lvl4pPr>
    <a:lvl5pPr marL="0" marR="0" indent="1371565"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lvl5pPr>
    <a:lvl6pPr marL="0" marR="0" indent="1714456"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lvl6pPr>
    <a:lvl7pPr marL="0" marR="0" indent="2057348"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lvl7pPr>
    <a:lvl8pPr marL="0" marR="0" indent="2400239"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lvl8pPr>
    <a:lvl9pPr marL="0" marR="0" indent="2743131"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3CBD8"/>
          </a:solidFill>
        </a:fill>
      </a:tcStyle>
    </a:wholeTbl>
    <a:band2H>
      <a:tcTxStyle/>
      <a:tcStyle>
        <a:tcBdr/>
        <a:fill>
          <a:solidFill>
            <a:srgbClr val="EAE7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0CA"/>
          </a:solidFill>
        </a:fill>
      </a:tcStyle>
    </a:wholeTbl>
    <a:band2H>
      <a:tcTxStyle/>
      <a:tcStyle>
        <a:tcBdr/>
        <a:fill>
          <a:solidFill>
            <a:srgbClr val="FFF7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D5D5"/>
          </a:solidFill>
        </a:fill>
      </a:tcStyle>
    </a:wholeTbl>
    <a:band2H>
      <a:tcTxStyle/>
      <a:tcStyle>
        <a:tcBdr/>
        <a:fill>
          <a:solidFill>
            <a:srgbClr val="ECEBEB"/>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45"/>
    <p:restoredTop sz="94648"/>
  </p:normalViewPr>
  <p:slideViewPr>
    <p:cSldViewPr snapToGrid="0">
      <p:cViewPr varScale="1">
        <p:scale>
          <a:sx n="139" d="100"/>
          <a:sy n="139" d="100"/>
        </p:scale>
        <p:origin x="49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1400" b="1" i="0" u="none" strike="noStrike">
                <a:solidFill>
                  <a:srgbClr val="001B71"/>
                </a:solidFill>
                <a:latin typeface="Arial"/>
              </a:defRPr>
            </a:pPr>
            <a:r>
              <a:rPr sz="1400" b="1" i="0" u="none" strike="noStrike">
                <a:solidFill>
                  <a:srgbClr val="001B71"/>
                </a:solidFill>
                <a:latin typeface="Arial"/>
              </a:rPr>
              <a:t>Example</a:t>
            </a:r>
          </a:p>
        </c:rich>
      </c:tx>
      <c:layout>
        <c:manualLayout>
          <c:xMode val="edge"/>
          <c:yMode val="edge"/>
          <c:x val="0.244669"/>
          <c:y val="0"/>
          <c:w val="0.12914800000000001"/>
          <c:h val="9.9427500000000002E-2"/>
        </c:manualLayout>
      </c:layout>
      <c:overlay val="1"/>
      <c:spPr>
        <a:noFill/>
        <a:effectLst/>
      </c:spPr>
    </c:title>
    <c:autoTitleDeleted val="0"/>
    <c:plotArea>
      <c:layout>
        <c:manualLayout>
          <c:layoutTarget val="inner"/>
          <c:xMode val="edge"/>
          <c:yMode val="edge"/>
          <c:x val="6.0085300000000001E-2"/>
          <c:y val="9.9427500000000002E-2"/>
          <c:w val="0.55840000000000001"/>
          <c:h val="0.60743599999999998"/>
        </c:manualLayout>
      </c:layout>
      <c:barChart>
        <c:barDir val="col"/>
        <c:grouping val="clustered"/>
        <c:varyColors val="0"/>
        <c:ser>
          <c:idx val="0"/>
          <c:order val="0"/>
          <c:tx>
            <c:v>Sales</c:v>
          </c:tx>
          <c:spPr>
            <a:solidFill>
              <a:srgbClr val="123181"/>
            </a:solidFill>
            <a:ln w="19050" cap="flat">
              <a:solidFill>
                <a:srgbClr val="FFFFFF"/>
              </a:solidFill>
              <a:prstDash val="solid"/>
              <a:round/>
            </a:ln>
            <a:effectLst/>
          </c:spPr>
          <c:invertIfNegative val="0"/>
          <c:dPt>
            <c:idx val="0"/>
            <c:invertIfNegative val="1"/>
            <c:bubble3D val="0"/>
            <c:extLst>
              <c:ext xmlns:c16="http://schemas.microsoft.com/office/drawing/2014/chart" uri="{C3380CC4-5D6E-409C-BE32-E72D297353CC}">
                <c16:uniqueId val="{00000001-FBCE-4C43-A6F2-4C0C0A5D5A2B}"/>
              </c:ext>
            </c:extLst>
          </c:dPt>
          <c:dPt>
            <c:idx val="1"/>
            <c:invertIfNegative val="1"/>
            <c:bubble3D val="0"/>
            <c:spPr>
              <a:solidFill>
                <a:srgbClr val="792273"/>
              </a:solidFill>
              <a:ln w="19050" cap="flat">
                <a:solidFill>
                  <a:srgbClr val="FFFFFF"/>
                </a:solidFill>
                <a:prstDash val="solid"/>
                <a:round/>
              </a:ln>
              <a:effectLst/>
            </c:spPr>
            <c:extLst>
              <c:ext xmlns:c16="http://schemas.microsoft.com/office/drawing/2014/chart" uri="{C3380CC4-5D6E-409C-BE32-E72D297353CC}">
                <c16:uniqueId val="{00000003-FBCE-4C43-A6F2-4C0C0A5D5A2B}"/>
              </c:ext>
            </c:extLst>
          </c:dPt>
          <c:dPt>
            <c:idx val="2"/>
            <c:invertIfNegative val="1"/>
            <c:bubble3D val="0"/>
            <c:spPr>
              <a:solidFill>
                <a:srgbClr val="2DB8C5"/>
              </a:solidFill>
              <a:ln w="19050" cap="flat">
                <a:solidFill>
                  <a:srgbClr val="FFFFFF"/>
                </a:solidFill>
                <a:prstDash val="solid"/>
                <a:round/>
              </a:ln>
              <a:effectLst/>
            </c:spPr>
            <c:extLst>
              <c:ext xmlns:c16="http://schemas.microsoft.com/office/drawing/2014/chart" uri="{C3380CC4-5D6E-409C-BE32-E72D297353CC}">
                <c16:uniqueId val="{00000005-FBCE-4C43-A6F2-4C0C0A5D5A2B}"/>
              </c:ext>
            </c:extLst>
          </c:dPt>
          <c:dPt>
            <c:idx val="3"/>
            <c:invertIfNegative val="1"/>
            <c:bubble3D val="0"/>
            <c:spPr>
              <a:solidFill>
                <a:srgbClr val="CDA60C"/>
              </a:solidFill>
              <a:ln w="19050" cap="flat">
                <a:solidFill>
                  <a:srgbClr val="FFFFFF"/>
                </a:solidFill>
                <a:prstDash val="solid"/>
                <a:round/>
              </a:ln>
              <a:effectLst/>
            </c:spPr>
            <c:extLst>
              <c:ext xmlns:c16="http://schemas.microsoft.com/office/drawing/2014/chart" uri="{C3380CC4-5D6E-409C-BE32-E72D297353CC}">
                <c16:uniqueId val="{00000007-FBCE-4C43-A6F2-4C0C0A5D5A2B}"/>
              </c:ext>
            </c:extLst>
          </c:dPt>
          <c:dPt>
            <c:idx val="4"/>
            <c:invertIfNegative val="1"/>
            <c:bubble3D val="0"/>
            <c:spPr>
              <a:solidFill>
                <a:srgbClr val="BD1C1C"/>
              </a:solidFill>
              <a:ln w="19050" cap="flat">
                <a:solidFill>
                  <a:srgbClr val="FFFFFF"/>
                </a:solidFill>
                <a:prstDash val="solid"/>
                <a:round/>
              </a:ln>
              <a:effectLst/>
            </c:spPr>
            <c:extLst>
              <c:ext xmlns:c16="http://schemas.microsoft.com/office/drawing/2014/chart" uri="{C3380CC4-5D6E-409C-BE32-E72D297353CC}">
                <c16:uniqueId val="{00000009-FBCE-4C43-A6F2-4C0C0A5D5A2B}"/>
              </c:ext>
            </c:extLst>
          </c:dPt>
          <c:dPt>
            <c:idx val="5"/>
            <c:invertIfNegative val="1"/>
            <c:bubble3D val="0"/>
            <c:spPr>
              <a:solidFill>
                <a:srgbClr val="73B82B"/>
              </a:solidFill>
              <a:ln w="19050" cap="flat">
                <a:solidFill>
                  <a:srgbClr val="FFFFFF"/>
                </a:solidFill>
                <a:prstDash val="solid"/>
                <a:round/>
              </a:ln>
              <a:effectLst/>
            </c:spPr>
            <c:extLst>
              <c:ext xmlns:c16="http://schemas.microsoft.com/office/drawing/2014/chart" uri="{C3380CC4-5D6E-409C-BE32-E72D297353CC}">
                <c16:uniqueId val="{0000000B-FBCE-4C43-A6F2-4C0C0A5D5A2B}"/>
              </c:ext>
            </c:extLst>
          </c:dPt>
          <c:dPt>
            <c:idx val="6"/>
            <c:invertIfNegative val="1"/>
            <c:bubble3D val="0"/>
            <c:spPr>
              <a:solidFill>
                <a:srgbClr val="0B1D4D"/>
              </a:solidFill>
              <a:ln w="19050" cap="flat">
                <a:solidFill>
                  <a:srgbClr val="FFFFFF"/>
                </a:solidFill>
                <a:prstDash val="solid"/>
                <a:round/>
              </a:ln>
              <a:effectLst/>
            </c:spPr>
            <c:extLst>
              <c:ext xmlns:c16="http://schemas.microsoft.com/office/drawing/2014/chart" uri="{C3380CC4-5D6E-409C-BE32-E72D297353CC}">
                <c16:uniqueId val="{0000000D-FBCE-4C43-A6F2-4C0C0A5D5A2B}"/>
              </c:ext>
            </c:extLst>
          </c:dPt>
          <c:cat>
            <c:strLit>
              <c:ptCount val="7"/>
              <c:pt idx="0">
                <c:v>Lorem ipsum</c:v>
              </c:pt>
              <c:pt idx="1">
                <c:v>Lorem ipsum</c:v>
              </c:pt>
              <c:pt idx="2">
                <c:v>Lorem ipsum</c:v>
              </c:pt>
              <c:pt idx="3">
                <c:v>Lorem ipsum</c:v>
              </c:pt>
              <c:pt idx="4">
                <c:v>Lorem ipsum</c:v>
              </c:pt>
              <c:pt idx="5">
                <c:v>Lorem ipsum</c:v>
              </c:pt>
              <c:pt idx="6">
                <c:v>Lorem ipsum</c:v>
              </c:pt>
            </c:strLit>
          </c:cat>
          <c:val>
            <c:numLit>
              <c:formatCode>General</c:formatCode>
              <c:ptCount val="7"/>
              <c:pt idx="0">
                <c:v>0.5</c:v>
              </c:pt>
              <c:pt idx="1">
                <c:v>1.5</c:v>
              </c:pt>
              <c:pt idx="2">
                <c:v>2.5</c:v>
              </c:pt>
              <c:pt idx="3">
                <c:v>3.5</c:v>
              </c:pt>
              <c:pt idx="4">
                <c:v>4.5</c:v>
              </c:pt>
              <c:pt idx="5">
                <c:v>5.5</c:v>
              </c:pt>
              <c:pt idx="6">
                <c:v>6</c:v>
              </c:pt>
            </c:numLit>
          </c:val>
          <c:extLst>
            <c:ext xmlns:c16="http://schemas.microsoft.com/office/drawing/2014/chart" uri="{C3380CC4-5D6E-409C-BE32-E72D297353CC}">
              <c16:uniqueId val="{0000000E-FBCE-4C43-A6F2-4C0C0A5D5A2B}"/>
            </c:ext>
          </c:extLst>
        </c:ser>
        <c:dLbls>
          <c:showLegendKey val="0"/>
          <c:showVal val="0"/>
          <c:showCatName val="0"/>
          <c:showSerName val="0"/>
          <c:showPercent val="0"/>
          <c:showBubbleSize val="0"/>
        </c:dLbls>
        <c:gapWidth val="10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21386A"/>
            </a:solidFill>
            <a:prstDash val="solid"/>
            <a:miter lim="800000"/>
          </a:ln>
        </c:spPr>
        <c:txPr>
          <a:bodyPr rot="-16200000"/>
          <a:lstStyle/>
          <a:p>
            <a:pPr>
              <a:defRPr sz="1100" b="0" i="0" u="none" strike="noStrike">
                <a:solidFill>
                  <a:srgbClr val="21386A"/>
                </a:solidFill>
                <a:latin typeface="Arial"/>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D5DEF2"/>
              </a:solidFill>
              <a:prstDash val="solid"/>
              <a:round/>
            </a:ln>
          </c:spPr>
        </c:majorGridlines>
        <c:numFmt formatCode="0.#" sourceLinked="0"/>
        <c:majorTickMark val="none"/>
        <c:minorTickMark val="none"/>
        <c:tickLblPos val="nextTo"/>
        <c:spPr>
          <a:ln w="12700" cap="flat">
            <a:noFill/>
            <a:prstDash val="solid"/>
            <a:miter lim="800000"/>
          </a:ln>
        </c:spPr>
        <c:txPr>
          <a:bodyPr rot="0"/>
          <a:lstStyle/>
          <a:p>
            <a:pPr>
              <a:defRPr sz="1100" b="0" i="0" u="none" strike="noStrike">
                <a:solidFill>
                  <a:srgbClr val="001B71"/>
                </a:solidFill>
                <a:latin typeface="Frutiger 55 Roman"/>
              </a:defRPr>
            </a:pPr>
            <a:endParaRPr lang="en-US"/>
          </a:p>
        </c:txPr>
        <c:crossAx val="2094734552"/>
        <c:crosses val="autoZero"/>
        <c:crossBetween val="between"/>
        <c:majorUnit val="1.5"/>
        <c:minorUnit val="0.75"/>
      </c:valAx>
      <c:spPr>
        <a:noFill/>
        <a:ln w="12700" cap="flat">
          <a:noFill/>
          <a:miter lim="400000"/>
        </a:ln>
        <a:effectLst/>
      </c:spPr>
    </c:plotArea>
    <c:legend>
      <c:legendPos val="r"/>
      <c:layout>
        <c:manualLayout>
          <c:xMode val="edge"/>
          <c:yMode val="edge"/>
          <c:x val="0.66359500000000005"/>
          <c:y val="0.198493"/>
          <c:w val="0.33640500000000001"/>
          <c:h val="0.58830499999999997"/>
        </c:manualLayout>
      </c:layout>
      <c:overlay val="1"/>
      <c:spPr>
        <a:noFill/>
        <a:ln w="12700" cap="flat">
          <a:noFill/>
          <a:miter lim="400000"/>
        </a:ln>
        <a:effectLst/>
      </c:spPr>
      <c:txPr>
        <a:bodyPr rot="0"/>
        <a:lstStyle/>
        <a:p>
          <a:pPr>
            <a:defRPr sz="1800" b="0" i="0" u="none" strike="noStrike">
              <a:solidFill>
                <a:srgbClr val="001B71"/>
              </a:solidFill>
              <a:latin typeface="Frutiger 55 Roman"/>
            </a:defRPr>
          </a:pPr>
          <a:endParaRPr lang="en-US"/>
        </a:p>
      </c:txPr>
    </c:legend>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1400" b="1" i="0" u="none" strike="noStrike">
                <a:solidFill>
                  <a:srgbClr val="001B71"/>
                </a:solidFill>
                <a:latin typeface="Arial"/>
              </a:defRPr>
            </a:pPr>
            <a:r>
              <a:rPr sz="1400" b="1" i="0" u="none" strike="noStrike">
                <a:solidFill>
                  <a:srgbClr val="001B71"/>
                </a:solidFill>
                <a:latin typeface="Arial"/>
              </a:rPr>
              <a:t>Example</a:t>
            </a:r>
          </a:p>
        </c:rich>
      </c:tx>
      <c:layout>
        <c:manualLayout>
          <c:xMode val="edge"/>
          <c:yMode val="edge"/>
          <c:x val="0.317048"/>
          <c:y val="0"/>
          <c:w val="0.11769499999999999"/>
          <c:h val="0.121005"/>
        </c:manualLayout>
      </c:layout>
      <c:overlay val="1"/>
      <c:spPr>
        <a:noFill/>
        <a:effectLst/>
      </c:spPr>
    </c:title>
    <c:autoTitleDeleted val="0"/>
    <c:plotArea>
      <c:layout>
        <c:manualLayout>
          <c:layoutTarget val="inner"/>
          <c:xMode val="edge"/>
          <c:yMode val="edge"/>
          <c:x val="0.185419"/>
          <c:y val="0.121005"/>
          <c:w val="0.55909799999999998"/>
          <c:h val="0.79654199999999997"/>
        </c:manualLayout>
      </c:layout>
      <c:barChart>
        <c:barDir val="bar"/>
        <c:grouping val="clustered"/>
        <c:varyColors val="0"/>
        <c:ser>
          <c:idx val="0"/>
          <c:order val="0"/>
          <c:tx>
            <c:v>Sales</c:v>
          </c:tx>
          <c:spPr>
            <a:solidFill>
              <a:srgbClr val="0B1D4D"/>
            </a:solidFill>
            <a:ln w="19050" cap="flat">
              <a:solidFill>
                <a:srgbClr val="FFFFFF"/>
              </a:solidFill>
              <a:prstDash val="solid"/>
              <a:round/>
            </a:ln>
            <a:effectLst/>
          </c:spPr>
          <c:invertIfNegative val="0"/>
          <c:dPt>
            <c:idx val="0"/>
            <c:invertIfNegative val="1"/>
            <c:bubble3D val="0"/>
            <c:extLst>
              <c:ext xmlns:c16="http://schemas.microsoft.com/office/drawing/2014/chart" uri="{C3380CC4-5D6E-409C-BE32-E72D297353CC}">
                <c16:uniqueId val="{00000001-4C4D-4B40-BDA7-DCAC495D7707}"/>
              </c:ext>
            </c:extLst>
          </c:dPt>
          <c:dPt>
            <c:idx val="1"/>
            <c:invertIfNegative val="1"/>
            <c:bubble3D val="0"/>
            <c:spPr>
              <a:solidFill>
                <a:srgbClr val="73B82B"/>
              </a:solidFill>
              <a:ln w="19050" cap="flat">
                <a:solidFill>
                  <a:srgbClr val="FFFFFF"/>
                </a:solidFill>
                <a:prstDash val="solid"/>
                <a:round/>
              </a:ln>
              <a:effectLst/>
            </c:spPr>
            <c:extLst>
              <c:ext xmlns:c16="http://schemas.microsoft.com/office/drawing/2014/chart" uri="{C3380CC4-5D6E-409C-BE32-E72D297353CC}">
                <c16:uniqueId val="{00000003-4C4D-4B40-BDA7-DCAC495D7707}"/>
              </c:ext>
            </c:extLst>
          </c:dPt>
          <c:dPt>
            <c:idx val="2"/>
            <c:invertIfNegative val="1"/>
            <c:bubble3D val="0"/>
            <c:spPr>
              <a:solidFill>
                <a:srgbClr val="BD1C1C"/>
              </a:solidFill>
              <a:ln w="19050" cap="flat">
                <a:solidFill>
                  <a:srgbClr val="FFFFFF"/>
                </a:solidFill>
                <a:prstDash val="solid"/>
                <a:round/>
              </a:ln>
              <a:effectLst/>
            </c:spPr>
            <c:extLst>
              <c:ext xmlns:c16="http://schemas.microsoft.com/office/drawing/2014/chart" uri="{C3380CC4-5D6E-409C-BE32-E72D297353CC}">
                <c16:uniqueId val="{00000005-4C4D-4B40-BDA7-DCAC495D7707}"/>
              </c:ext>
            </c:extLst>
          </c:dPt>
          <c:dPt>
            <c:idx val="3"/>
            <c:invertIfNegative val="1"/>
            <c:bubble3D val="0"/>
            <c:spPr>
              <a:solidFill>
                <a:srgbClr val="CDA60C"/>
              </a:solidFill>
              <a:ln w="19050" cap="flat">
                <a:solidFill>
                  <a:srgbClr val="FFFFFF"/>
                </a:solidFill>
                <a:prstDash val="solid"/>
                <a:round/>
              </a:ln>
              <a:effectLst/>
            </c:spPr>
            <c:extLst>
              <c:ext xmlns:c16="http://schemas.microsoft.com/office/drawing/2014/chart" uri="{C3380CC4-5D6E-409C-BE32-E72D297353CC}">
                <c16:uniqueId val="{00000007-4C4D-4B40-BDA7-DCAC495D7707}"/>
              </c:ext>
            </c:extLst>
          </c:dPt>
          <c:dPt>
            <c:idx val="4"/>
            <c:invertIfNegative val="1"/>
            <c:bubble3D val="0"/>
            <c:spPr>
              <a:solidFill>
                <a:srgbClr val="2DB8C5"/>
              </a:solidFill>
              <a:ln w="19050" cap="flat">
                <a:solidFill>
                  <a:srgbClr val="FFFFFF"/>
                </a:solidFill>
                <a:prstDash val="solid"/>
                <a:round/>
              </a:ln>
              <a:effectLst/>
            </c:spPr>
            <c:extLst>
              <c:ext xmlns:c16="http://schemas.microsoft.com/office/drawing/2014/chart" uri="{C3380CC4-5D6E-409C-BE32-E72D297353CC}">
                <c16:uniqueId val="{00000009-4C4D-4B40-BDA7-DCAC495D7707}"/>
              </c:ext>
            </c:extLst>
          </c:dPt>
          <c:dPt>
            <c:idx val="5"/>
            <c:invertIfNegative val="1"/>
            <c:bubble3D val="0"/>
            <c:spPr>
              <a:solidFill>
                <a:srgbClr val="792273"/>
              </a:solidFill>
              <a:ln w="19050" cap="flat">
                <a:solidFill>
                  <a:srgbClr val="FFFFFF"/>
                </a:solidFill>
                <a:prstDash val="solid"/>
                <a:round/>
              </a:ln>
              <a:effectLst/>
            </c:spPr>
            <c:extLst>
              <c:ext xmlns:c16="http://schemas.microsoft.com/office/drawing/2014/chart" uri="{C3380CC4-5D6E-409C-BE32-E72D297353CC}">
                <c16:uniqueId val="{0000000B-4C4D-4B40-BDA7-DCAC495D7707}"/>
              </c:ext>
            </c:extLst>
          </c:dPt>
          <c:dPt>
            <c:idx val="6"/>
            <c:invertIfNegative val="1"/>
            <c:bubble3D val="0"/>
            <c:spPr>
              <a:solidFill>
                <a:srgbClr val="123181"/>
              </a:solidFill>
              <a:ln w="19050" cap="flat">
                <a:solidFill>
                  <a:srgbClr val="FFFFFF"/>
                </a:solidFill>
                <a:prstDash val="solid"/>
                <a:round/>
              </a:ln>
              <a:effectLst/>
            </c:spPr>
            <c:extLst>
              <c:ext xmlns:c16="http://schemas.microsoft.com/office/drawing/2014/chart" uri="{C3380CC4-5D6E-409C-BE32-E72D297353CC}">
                <c16:uniqueId val="{0000000D-4C4D-4B40-BDA7-DCAC495D7707}"/>
              </c:ext>
            </c:extLst>
          </c:dPt>
          <c:cat>
            <c:strLit>
              <c:ptCount val="7"/>
              <c:pt idx="0">
                <c:v>Lorem ipsum</c:v>
              </c:pt>
              <c:pt idx="1">
                <c:v>Lorem ipsum</c:v>
              </c:pt>
              <c:pt idx="2">
                <c:v>Lorem ipsum</c:v>
              </c:pt>
              <c:pt idx="3">
                <c:v>Lorem ipsum</c:v>
              </c:pt>
              <c:pt idx="4">
                <c:v>Lorem ipsum</c:v>
              </c:pt>
              <c:pt idx="5">
                <c:v>Lorem ipsum</c:v>
              </c:pt>
              <c:pt idx="6">
                <c:v>Lorem ipsum</c:v>
              </c:pt>
            </c:strLit>
          </c:cat>
          <c:val>
            <c:numLit>
              <c:formatCode>General</c:formatCode>
              <c:ptCount val="7"/>
              <c:pt idx="0">
                <c:v>1</c:v>
              </c:pt>
              <c:pt idx="1">
                <c:v>2</c:v>
              </c:pt>
              <c:pt idx="2">
                <c:v>3</c:v>
              </c:pt>
              <c:pt idx="3">
                <c:v>4</c:v>
              </c:pt>
              <c:pt idx="4">
                <c:v>5</c:v>
              </c:pt>
              <c:pt idx="5">
                <c:v>6</c:v>
              </c:pt>
              <c:pt idx="6">
                <c:v>7</c:v>
              </c:pt>
            </c:numLit>
          </c:val>
          <c:extLst>
            <c:ext xmlns:c16="http://schemas.microsoft.com/office/drawing/2014/chart" uri="{C3380CC4-5D6E-409C-BE32-E72D297353CC}">
              <c16:uniqueId val="{0000000E-4C4D-4B40-BDA7-DCAC495D7707}"/>
            </c:ext>
          </c:extLst>
        </c:ser>
        <c:dLbls>
          <c:showLegendKey val="0"/>
          <c:showVal val="0"/>
          <c:showCatName val="0"/>
          <c:showSerName val="0"/>
          <c:showPercent val="0"/>
          <c:showBubbleSize val="0"/>
        </c:dLbls>
        <c:gapWidth val="79"/>
        <c:axId val="2094734552"/>
        <c:axId val="2094734553"/>
      </c:barChart>
      <c:catAx>
        <c:axId val="2094734552"/>
        <c:scaling>
          <c:orientation val="maxMin"/>
        </c:scaling>
        <c:delete val="0"/>
        <c:axPos val="l"/>
        <c:numFmt formatCode="General" sourceLinked="0"/>
        <c:majorTickMark val="out"/>
        <c:minorTickMark val="none"/>
        <c:tickLblPos val="nextTo"/>
        <c:spPr>
          <a:ln w="12700" cap="flat">
            <a:solidFill>
              <a:srgbClr val="D5DEF2"/>
            </a:solidFill>
            <a:prstDash val="solid"/>
            <a:round/>
          </a:ln>
        </c:spPr>
        <c:txPr>
          <a:bodyPr rot="0"/>
          <a:lstStyle/>
          <a:p>
            <a:pPr>
              <a:defRPr sz="1100" b="0" i="0" u="none" strike="noStrike">
                <a:solidFill>
                  <a:srgbClr val="001B71"/>
                </a:solidFill>
                <a:latin typeface="Arial"/>
              </a:defRPr>
            </a:pPr>
            <a:endParaRPr lang="en-US"/>
          </a:p>
        </c:txPr>
        <c:crossAx val="2094734553"/>
        <c:crosses val="autoZero"/>
        <c:auto val="1"/>
        <c:lblAlgn val="ctr"/>
        <c:lblOffset val="100"/>
        <c:noMultiLvlLbl val="1"/>
      </c:catAx>
      <c:valAx>
        <c:axId val="2094734553"/>
        <c:scaling>
          <c:orientation val="minMax"/>
        </c:scaling>
        <c:delete val="0"/>
        <c:axPos val="t"/>
        <c:majorGridlines>
          <c:spPr>
            <a:ln w="12700" cap="flat">
              <a:solidFill>
                <a:srgbClr val="D5DEF2"/>
              </a:solidFill>
              <a:prstDash val="solid"/>
              <a:round/>
            </a:ln>
          </c:spPr>
        </c:majorGridlines>
        <c:numFmt formatCode="0" sourceLinked="0"/>
        <c:majorTickMark val="none"/>
        <c:minorTickMark val="none"/>
        <c:tickLblPos val="high"/>
        <c:spPr>
          <a:ln w="12700" cap="flat">
            <a:noFill/>
            <a:prstDash val="solid"/>
            <a:round/>
          </a:ln>
        </c:spPr>
        <c:txPr>
          <a:bodyPr rot="0"/>
          <a:lstStyle/>
          <a:p>
            <a:pPr>
              <a:defRPr sz="1100" b="0" i="0" u="none" strike="noStrike">
                <a:solidFill>
                  <a:srgbClr val="001B71"/>
                </a:solidFill>
                <a:latin typeface="Frutiger 55 Roman"/>
              </a:defRPr>
            </a:pPr>
            <a:endParaRPr lang="en-US"/>
          </a:p>
        </c:txPr>
        <c:crossAx val="2094734552"/>
        <c:crosses val="autoZero"/>
        <c:crossBetween val="between"/>
        <c:majorUnit val="1.75"/>
        <c:minorUnit val="0.875"/>
      </c:valAx>
      <c:spPr>
        <a:noFill/>
        <a:ln w="12700" cap="flat">
          <a:noFill/>
          <a:miter lim="400000"/>
        </a:ln>
        <a:effectLst/>
      </c:spPr>
    </c:plotArea>
    <c:legend>
      <c:legendPos val="r"/>
      <c:layout>
        <c:manualLayout>
          <c:xMode val="edge"/>
          <c:yMode val="edge"/>
          <c:x val="0.69342800000000004"/>
          <c:y val="9.1584200000000004E-2"/>
          <c:w val="0.30657200000000001"/>
          <c:h val="0.67789100000000002"/>
        </c:manualLayout>
      </c:layout>
      <c:overlay val="1"/>
      <c:spPr>
        <a:noFill/>
        <a:ln w="12700" cap="flat">
          <a:noFill/>
          <a:miter lim="400000"/>
        </a:ln>
        <a:effectLst/>
      </c:spPr>
      <c:txPr>
        <a:bodyPr rot="0"/>
        <a:lstStyle/>
        <a:p>
          <a:pPr>
            <a:defRPr sz="1800" b="0" i="0" u="none" strike="noStrike">
              <a:solidFill>
                <a:srgbClr val="001B71"/>
              </a:solidFill>
              <a:latin typeface="Frutiger 55 Roman"/>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43" name="Shape 343"/>
          <p:cNvSpPr>
            <a:spLocks noGrp="1" noRot="1" noChangeAspect="1"/>
          </p:cNvSpPr>
          <p:nvPr>
            <p:ph type="sldImg"/>
          </p:nvPr>
        </p:nvSpPr>
        <p:spPr>
          <a:xfrm>
            <a:off x="1143000" y="685800"/>
            <a:ext cx="4572000" cy="3429000"/>
          </a:xfrm>
          <a:prstGeom prst="rect">
            <a:avLst/>
          </a:prstGeom>
        </p:spPr>
        <p:txBody>
          <a:bodyPr/>
          <a:lstStyle/>
          <a:p>
            <a:endParaRPr/>
          </a:p>
        </p:txBody>
      </p:sp>
      <p:sp>
        <p:nvSpPr>
          <p:cNvPr id="344" name="Shape 34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685782" latinLnBrk="0">
      <a:defRPr sz="900">
        <a:latin typeface="+mn-lt"/>
        <a:ea typeface="+mn-ea"/>
        <a:cs typeface="+mn-cs"/>
        <a:sym typeface="Calibri"/>
      </a:defRPr>
    </a:lvl1pPr>
    <a:lvl2pPr indent="228600" defTabSz="685782" latinLnBrk="0">
      <a:defRPr sz="900">
        <a:latin typeface="+mn-lt"/>
        <a:ea typeface="+mn-ea"/>
        <a:cs typeface="+mn-cs"/>
        <a:sym typeface="Calibri"/>
      </a:defRPr>
    </a:lvl2pPr>
    <a:lvl3pPr indent="457200" defTabSz="685782" latinLnBrk="0">
      <a:defRPr sz="900">
        <a:latin typeface="+mn-lt"/>
        <a:ea typeface="+mn-ea"/>
        <a:cs typeface="+mn-cs"/>
        <a:sym typeface="Calibri"/>
      </a:defRPr>
    </a:lvl3pPr>
    <a:lvl4pPr indent="685800" defTabSz="685782" latinLnBrk="0">
      <a:defRPr sz="900">
        <a:latin typeface="+mn-lt"/>
        <a:ea typeface="+mn-ea"/>
        <a:cs typeface="+mn-cs"/>
        <a:sym typeface="Calibri"/>
      </a:defRPr>
    </a:lvl4pPr>
    <a:lvl5pPr indent="914400" defTabSz="685782" latinLnBrk="0">
      <a:defRPr sz="900">
        <a:latin typeface="+mn-lt"/>
        <a:ea typeface="+mn-ea"/>
        <a:cs typeface="+mn-cs"/>
        <a:sym typeface="Calibri"/>
      </a:defRPr>
    </a:lvl5pPr>
    <a:lvl6pPr indent="1143000" defTabSz="685782" latinLnBrk="0">
      <a:defRPr sz="900">
        <a:latin typeface="+mn-lt"/>
        <a:ea typeface="+mn-ea"/>
        <a:cs typeface="+mn-cs"/>
        <a:sym typeface="Calibri"/>
      </a:defRPr>
    </a:lvl6pPr>
    <a:lvl7pPr indent="1371600" defTabSz="685782" latinLnBrk="0">
      <a:defRPr sz="900">
        <a:latin typeface="+mn-lt"/>
        <a:ea typeface="+mn-ea"/>
        <a:cs typeface="+mn-cs"/>
        <a:sym typeface="Calibri"/>
      </a:defRPr>
    </a:lvl7pPr>
    <a:lvl8pPr indent="1600200" defTabSz="685782" latinLnBrk="0">
      <a:defRPr sz="900">
        <a:latin typeface="+mn-lt"/>
        <a:ea typeface="+mn-ea"/>
        <a:cs typeface="+mn-cs"/>
        <a:sym typeface="Calibri"/>
      </a:defRPr>
    </a:lvl8pPr>
    <a:lvl9pPr indent="1828800" defTabSz="685782" latinLnBrk="0">
      <a:defRPr sz="9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chart" Target="../charts/chart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chart" Target="../charts/chart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Start Cover 1">
    <p:spTree>
      <p:nvGrpSpPr>
        <p:cNvPr id="1" name=""/>
        <p:cNvGrpSpPr/>
        <p:nvPr/>
      </p:nvGrpSpPr>
      <p:grpSpPr>
        <a:xfrm>
          <a:off x="0" y="0"/>
          <a:ext cx="0" cy="0"/>
          <a:chOff x="0" y="0"/>
          <a:chExt cx="0" cy="0"/>
        </a:xfrm>
      </p:grpSpPr>
      <p:pic>
        <p:nvPicPr>
          <p:cNvPr id="12" name="Picture 2" descr="Picture 2"/>
          <p:cNvPicPr>
            <a:picLocks noChangeAspect="1"/>
          </p:cNvPicPr>
          <p:nvPr/>
        </p:nvPicPr>
        <p:blipFill>
          <a:blip r:embed="rId2"/>
          <a:stretch>
            <a:fillRect/>
          </a:stretch>
        </p:blipFill>
        <p:spPr>
          <a:xfrm>
            <a:off x="298188" y="373574"/>
            <a:ext cx="2489201" cy="665317"/>
          </a:xfrm>
          <a:prstGeom prst="rect">
            <a:avLst/>
          </a:prstGeom>
          <a:ln w="12700">
            <a:miter lim="400000"/>
          </a:ln>
        </p:spPr>
      </p:pic>
      <p:sp>
        <p:nvSpPr>
          <p:cNvPr id="13" name="Straight Connector 3"/>
          <p:cNvSpPr/>
          <p:nvPr/>
        </p:nvSpPr>
        <p:spPr>
          <a:xfrm>
            <a:off x="298187" y="4830791"/>
            <a:ext cx="8568002" cy="1"/>
          </a:xfrm>
          <a:prstGeom prst="line">
            <a:avLst/>
          </a:prstGeom>
          <a:ln w="6350">
            <a:solidFill>
              <a:srgbClr val="FFFFFF"/>
            </a:solidFill>
            <a:miter/>
          </a:ln>
        </p:spPr>
        <p:txBody>
          <a:bodyPr lIns="45719" rIns="45719"/>
          <a:lstStyle/>
          <a:p>
            <a:endParaRPr/>
          </a:p>
        </p:txBody>
      </p:sp>
      <p:sp>
        <p:nvSpPr>
          <p:cNvPr id="14" name="Body Level One…"/>
          <p:cNvSpPr txBox="1">
            <a:spLocks noGrp="1"/>
          </p:cNvSpPr>
          <p:nvPr>
            <p:ph type="body" sz="quarter" idx="1" hasCustomPrompt="1"/>
          </p:nvPr>
        </p:nvSpPr>
        <p:spPr>
          <a:xfrm>
            <a:off x="943598" y="1751595"/>
            <a:ext cx="7870826" cy="1171576"/>
          </a:xfrm>
          <a:prstGeom prst="rect">
            <a:avLst/>
          </a:prstGeom>
        </p:spPr>
        <p:txBody>
          <a:bodyPr>
            <a:normAutofit/>
          </a:bodyPr>
          <a:lstStyle>
            <a:lvl1pPr marL="0" indent="0">
              <a:buSzTx/>
              <a:buFontTx/>
              <a:buNone/>
              <a:defRPr sz="4000" b="1">
                <a:solidFill>
                  <a:srgbClr val="FFFFFF"/>
                </a:solidFill>
                <a:latin typeface="Arial"/>
                <a:ea typeface="Arial"/>
                <a:cs typeface="Arial"/>
                <a:sym typeface="Arial"/>
              </a:defRPr>
            </a:lvl1pPr>
            <a:lvl2pPr marL="723900" indent="-381000">
              <a:buFontTx/>
              <a:defRPr sz="4000" b="1">
                <a:solidFill>
                  <a:srgbClr val="FFFFFF"/>
                </a:solidFill>
                <a:latin typeface="Arial"/>
                <a:ea typeface="Arial"/>
                <a:cs typeface="Arial"/>
                <a:sym typeface="Arial"/>
              </a:defRPr>
            </a:lvl2pPr>
            <a:lvl3pPr marL="1143000" indent="-457200">
              <a:buFontTx/>
              <a:defRPr sz="4000" b="1">
                <a:solidFill>
                  <a:srgbClr val="FFFFFF"/>
                </a:solidFill>
                <a:latin typeface="Arial"/>
                <a:ea typeface="Arial"/>
                <a:cs typeface="Arial"/>
                <a:sym typeface="Arial"/>
              </a:defRPr>
            </a:lvl3pPr>
            <a:lvl4pPr marL="1556238" indent="-527538">
              <a:buFontTx/>
              <a:defRPr sz="4000" b="1">
                <a:solidFill>
                  <a:srgbClr val="FFFFFF"/>
                </a:solidFill>
                <a:latin typeface="Arial"/>
                <a:ea typeface="Arial"/>
                <a:cs typeface="Arial"/>
                <a:sym typeface="Arial"/>
              </a:defRPr>
            </a:lvl4pPr>
            <a:lvl5pPr marL="1899138" indent="-527538">
              <a:buFontTx/>
              <a:defRPr sz="4000" b="1">
                <a:solidFill>
                  <a:srgbClr val="FFFFFF"/>
                </a:solidFill>
                <a:latin typeface="Arial"/>
                <a:ea typeface="Arial"/>
                <a:cs typeface="Arial"/>
                <a:sym typeface="Arial"/>
              </a:defRPr>
            </a:lvl5pPr>
          </a:lstStyle>
          <a:p>
            <a:r>
              <a:t>Title page – Arial Bold 40pt</a:t>
            </a:r>
          </a:p>
          <a:p>
            <a:pPr lvl="1"/>
            <a:endParaRPr/>
          </a:p>
          <a:p>
            <a:pPr lvl="2"/>
            <a:endParaRPr/>
          </a:p>
          <a:p>
            <a:pPr lvl="3"/>
            <a:endParaRPr/>
          </a:p>
          <a:p>
            <a:pPr lvl="4"/>
            <a:endParaRP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Content slide text + image + caption 2">
    <p:bg>
      <p:bgPr>
        <a:solidFill>
          <a:srgbClr val="FFFFFF"/>
        </a:solidFill>
        <a:effectLst/>
      </p:bgPr>
    </p:bg>
    <p:spTree>
      <p:nvGrpSpPr>
        <p:cNvPr id="1" name=""/>
        <p:cNvGrpSpPr/>
        <p:nvPr/>
      </p:nvGrpSpPr>
      <p:grpSpPr>
        <a:xfrm>
          <a:off x="0" y="0"/>
          <a:ext cx="0" cy="0"/>
          <a:chOff x="0" y="0"/>
          <a:chExt cx="0" cy="0"/>
        </a:xfrm>
      </p:grpSpPr>
      <p:pic>
        <p:nvPicPr>
          <p:cNvPr id="127"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128"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129"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130" name="Picture Placeholder 5"/>
          <p:cNvSpPr>
            <a:spLocks noGrp="1"/>
          </p:cNvSpPr>
          <p:nvPr>
            <p:ph type="pic" sz="quarter" idx="21"/>
          </p:nvPr>
        </p:nvSpPr>
        <p:spPr>
          <a:xfrm>
            <a:off x="6767511" y="1311275"/>
            <a:ext cx="2098676" cy="2773709"/>
          </a:xfrm>
          <a:prstGeom prst="rect">
            <a:avLst/>
          </a:prstGeom>
        </p:spPr>
        <p:txBody>
          <a:bodyPr lIns="91439" rIns="91439"/>
          <a:lstStyle/>
          <a:p>
            <a:endParaRPr/>
          </a:p>
        </p:txBody>
      </p:sp>
      <p:sp>
        <p:nvSpPr>
          <p:cNvPr id="131" name="Body Level One…"/>
          <p:cNvSpPr txBox="1">
            <a:spLocks noGrp="1"/>
          </p:cNvSpPr>
          <p:nvPr>
            <p:ph type="body" sz="quarter" idx="1" hasCustomPrompt="1"/>
          </p:nvPr>
        </p:nvSpPr>
        <p:spPr>
          <a:xfrm>
            <a:off x="6767511" y="4176071"/>
            <a:ext cx="2098677" cy="87954"/>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
        <p:nvSpPr>
          <p:cNvPr id="132" name="Text Placeholder 2"/>
          <p:cNvSpPr>
            <a:spLocks noGrp="1"/>
          </p:cNvSpPr>
          <p:nvPr>
            <p:ph type="body" idx="22" hasCustomPrompt="1"/>
          </p:nvPr>
        </p:nvSpPr>
        <p:spPr>
          <a:xfrm>
            <a:off x="186596" y="1311275"/>
            <a:ext cx="6447286"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Content slide text + image + caption 3 ">
    <p:bg>
      <p:bgPr>
        <a:solidFill>
          <a:srgbClr val="FFFFFF"/>
        </a:solidFill>
        <a:effectLst/>
      </p:bgPr>
    </p:bg>
    <p:spTree>
      <p:nvGrpSpPr>
        <p:cNvPr id="1" name=""/>
        <p:cNvGrpSpPr/>
        <p:nvPr/>
      </p:nvGrpSpPr>
      <p:grpSpPr>
        <a:xfrm>
          <a:off x="0" y="0"/>
          <a:ext cx="0" cy="0"/>
          <a:chOff x="0" y="0"/>
          <a:chExt cx="0" cy="0"/>
        </a:xfrm>
      </p:grpSpPr>
      <p:pic>
        <p:nvPicPr>
          <p:cNvPr id="139"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140"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141"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142" name="Picture Placeholder 5"/>
          <p:cNvSpPr>
            <a:spLocks noGrp="1"/>
          </p:cNvSpPr>
          <p:nvPr>
            <p:ph type="pic" sz="quarter" idx="21"/>
          </p:nvPr>
        </p:nvSpPr>
        <p:spPr>
          <a:xfrm>
            <a:off x="6767511" y="2874141"/>
            <a:ext cx="2098676" cy="1240762"/>
          </a:xfrm>
          <a:prstGeom prst="rect">
            <a:avLst/>
          </a:prstGeom>
        </p:spPr>
        <p:txBody>
          <a:bodyPr lIns="91439" rIns="91439"/>
          <a:lstStyle/>
          <a:p>
            <a:endParaRPr/>
          </a:p>
        </p:txBody>
      </p:sp>
      <p:sp>
        <p:nvSpPr>
          <p:cNvPr id="143" name="Picture Placeholder 5"/>
          <p:cNvSpPr>
            <a:spLocks noGrp="1"/>
          </p:cNvSpPr>
          <p:nvPr>
            <p:ph type="pic" sz="quarter" idx="22"/>
          </p:nvPr>
        </p:nvSpPr>
        <p:spPr>
          <a:xfrm>
            <a:off x="6767513" y="1311274"/>
            <a:ext cx="2098676" cy="1242000"/>
          </a:xfrm>
          <a:prstGeom prst="rect">
            <a:avLst/>
          </a:prstGeom>
        </p:spPr>
        <p:txBody>
          <a:bodyPr lIns="91439" rIns="91439"/>
          <a:lstStyle/>
          <a:p>
            <a:endParaRPr/>
          </a:p>
        </p:txBody>
      </p:sp>
      <p:sp>
        <p:nvSpPr>
          <p:cNvPr id="144" name="Body Level One…"/>
          <p:cNvSpPr txBox="1">
            <a:spLocks noGrp="1"/>
          </p:cNvSpPr>
          <p:nvPr>
            <p:ph type="body" sz="quarter" idx="1" hasCustomPrompt="1"/>
          </p:nvPr>
        </p:nvSpPr>
        <p:spPr>
          <a:xfrm>
            <a:off x="6767510" y="2607605"/>
            <a:ext cx="2098677" cy="87954"/>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
        <p:nvSpPr>
          <p:cNvPr id="145" name="Text Placeholder 8"/>
          <p:cNvSpPr>
            <a:spLocks noGrp="1"/>
          </p:cNvSpPr>
          <p:nvPr>
            <p:ph type="body" sz="quarter" idx="23" hasCustomPrompt="1"/>
          </p:nvPr>
        </p:nvSpPr>
        <p:spPr>
          <a:xfrm>
            <a:off x="6767513" y="4176071"/>
            <a:ext cx="2098677" cy="87954"/>
          </a:xfrm>
          <a:prstGeom prst="rect">
            <a:avLst/>
          </a:prstGeom>
        </p:spPr>
        <p:txBody>
          <a:bodyPr lIns="0" tIns="0" rIns="0" bIns="0">
            <a:normAutofit/>
          </a:bodyPr>
          <a:lstStyle>
            <a:lvl1pPr marL="0" indent="0" defTabSz="640079">
              <a:buSzTx/>
              <a:buFontTx/>
              <a:buNone/>
              <a:defRPr sz="700">
                <a:solidFill>
                  <a:srgbClr val="21386A"/>
                </a:solidFill>
                <a:latin typeface="Arial"/>
                <a:ea typeface="Arial"/>
                <a:cs typeface="Arial"/>
                <a:sym typeface="Arial"/>
              </a:defRPr>
            </a:lvl1pPr>
          </a:lstStyle>
          <a:p>
            <a:r>
              <a:t>Click to edit caption: Arial Regular 10pt</a:t>
            </a:r>
          </a:p>
        </p:txBody>
      </p:sp>
      <p:sp>
        <p:nvSpPr>
          <p:cNvPr id="146" name="Text Placeholder 2"/>
          <p:cNvSpPr>
            <a:spLocks noGrp="1"/>
          </p:cNvSpPr>
          <p:nvPr>
            <p:ph type="body" idx="24" hasCustomPrompt="1"/>
          </p:nvPr>
        </p:nvSpPr>
        <p:spPr>
          <a:xfrm>
            <a:off x="186596" y="1311275"/>
            <a:ext cx="6447286"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Content slide text + image + caption 4">
    <p:bg>
      <p:bgPr>
        <a:solidFill>
          <a:srgbClr val="FFFFFF"/>
        </a:solidFill>
        <a:effectLst/>
      </p:bgPr>
    </p:bg>
    <p:spTree>
      <p:nvGrpSpPr>
        <p:cNvPr id="1" name=""/>
        <p:cNvGrpSpPr/>
        <p:nvPr/>
      </p:nvGrpSpPr>
      <p:grpSpPr>
        <a:xfrm>
          <a:off x="0" y="0"/>
          <a:ext cx="0" cy="0"/>
          <a:chOff x="0" y="0"/>
          <a:chExt cx="0" cy="0"/>
        </a:xfrm>
      </p:grpSpPr>
      <p:pic>
        <p:nvPicPr>
          <p:cNvPr id="153"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154"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155"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156" name="Picture Placeholder 5"/>
          <p:cNvSpPr>
            <a:spLocks noGrp="1"/>
          </p:cNvSpPr>
          <p:nvPr>
            <p:ph type="pic" sz="quarter" idx="21"/>
          </p:nvPr>
        </p:nvSpPr>
        <p:spPr>
          <a:xfrm>
            <a:off x="6767513" y="1311275"/>
            <a:ext cx="2098676" cy="1242000"/>
          </a:xfrm>
          <a:prstGeom prst="rect">
            <a:avLst/>
          </a:prstGeom>
        </p:spPr>
        <p:txBody>
          <a:bodyPr lIns="91439" rIns="91439"/>
          <a:lstStyle/>
          <a:p>
            <a:endParaRPr/>
          </a:p>
        </p:txBody>
      </p:sp>
      <p:sp>
        <p:nvSpPr>
          <p:cNvPr id="157" name="Picture Placeholder 5"/>
          <p:cNvSpPr>
            <a:spLocks noGrp="1"/>
          </p:cNvSpPr>
          <p:nvPr>
            <p:ph type="pic" sz="quarter" idx="22"/>
          </p:nvPr>
        </p:nvSpPr>
        <p:spPr>
          <a:xfrm>
            <a:off x="4572001" y="1322602"/>
            <a:ext cx="2098676" cy="1242000"/>
          </a:xfrm>
          <a:prstGeom prst="rect">
            <a:avLst/>
          </a:prstGeom>
        </p:spPr>
        <p:txBody>
          <a:bodyPr lIns="91439" rIns="91439"/>
          <a:lstStyle/>
          <a:p>
            <a:endParaRPr/>
          </a:p>
        </p:txBody>
      </p:sp>
      <p:sp>
        <p:nvSpPr>
          <p:cNvPr id="158" name="Body Level One…"/>
          <p:cNvSpPr txBox="1">
            <a:spLocks noGrp="1"/>
          </p:cNvSpPr>
          <p:nvPr>
            <p:ph type="body" sz="quarter" idx="1" hasCustomPrompt="1"/>
          </p:nvPr>
        </p:nvSpPr>
        <p:spPr>
          <a:xfrm>
            <a:off x="6767510" y="2607605"/>
            <a:ext cx="2098677" cy="87954"/>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
        <p:nvSpPr>
          <p:cNvPr id="159" name="Text Placeholder 8"/>
          <p:cNvSpPr>
            <a:spLocks noGrp="1"/>
          </p:cNvSpPr>
          <p:nvPr>
            <p:ph type="body" sz="quarter" idx="23" hasCustomPrompt="1"/>
          </p:nvPr>
        </p:nvSpPr>
        <p:spPr>
          <a:xfrm>
            <a:off x="6767513" y="4176071"/>
            <a:ext cx="2098677" cy="87954"/>
          </a:xfrm>
          <a:prstGeom prst="rect">
            <a:avLst/>
          </a:prstGeom>
        </p:spPr>
        <p:txBody>
          <a:bodyPr lIns="0" tIns="0" rIns="0" bIns="0">
            <a:normAutofit/>
          </a:bodyPr>
          <a:lstStyle>
            <a:lvl1pPr marL="0" indent="0" defTabSz="640079">
              <a:buSzTx/>
              <a:buFontTx/>
              <a:buNone/>
              <a:defRPr sz="700">
                <a:solidFill>
                  <a:srgbClr val="21386A"/>
                </a:solidFill>
                <a:latin typeface="Arial"/>
                <a:ea typeface="Arial"/>
                <a:cs typeface="Arial"/>
                <a:sym typeface="Arial"/>
              </a:defRPr>
            </a:lvl1pPr>
          </a:lstStyle>
          <a:p>
            <a:r>
              <a:t>Click to edit caption: Arial Regular 10pt</a:t>
            </a:r>
          </a:p>
        </p:txBody>
      </p:sp>
      <p:sp>
        <p:nvSpPr>
          <p:cNvPr id="160" name="Picture Placeholder 5"/>
          <p:cNvSpPr>
            <a:spLocks noGrp="1"/>
          </p:cNvSpPr>
          <p:nvPr>
            <p:ph type="pic" sz="quarter" idx="24"/>
          </p:nvPr>
        </p:nvSpPr>
        <p:spPr>
          <a:xfrm>
            <a:off x="6767511" y="2874141"/>
            <a:ext cx="2098676" cy="1240762"/>
          </a:xfrm>
          <a:prstGeom prst="rect">
            <a:avLst/>
          </a:prstGeom>
        </p:spPr>
        <p:txBody>
          <a:bodyPr lIns="91439" rIns="91439"/>
          <a:lstStyle/>
          <a:p>
            <a:endParaRPr/>
          </a:p>
        </p:txBody>
      </p:sp>
      <p:sp>
        <p:nvSpPr>
          <p:cNvPr id="161" name="Picture Placeholder 5"/>
          <p:cNvSpPr>
            <a:spLocks noGrp="1"/>
          </p:cNvSpPr>
          <p:nvPr>
            <p:ph type="pic" sz="quarter" idx="25"/>
          </p:nvPr>
        </p:nvSpPr>
        <p:spPr>
          <a:xfrm>
            <a:off x="4572001" y="2874141"/>
            <a:ext cx="2098676" cy="1240762"/>
          </a:xfrm>
          <a:prstGeom prst="rect">
            <a:avLst/>
          </a:prstGeom>
        </p:spPr>
        <p:txBody>
          <a:bodyPr lIns="91439" rIns="91439"/>
          <a:lstStyle/>
          <a:p>
            <a:endParaRPr/>
          </a:p>
        </p:txBody>
      </p:sp>
      <p:sp>
        <p:nvSpPr>
          <p:cNvPr id="162" name="Text Placeholder 8"/>
          <p:cNvSpPr>
            <a:spLocks noGrp="1"/>
          </p:cNvSpPr>
          <p:nvPr>
            <p:ph type="body" sz="quarter" idx="26" hasCustomPrompt="1"/>
          </p:nvPr>
        </p:nvSpPr>
        <p:spPr>
          <a:xfrm>
            <a:off x="4571998" y="2607605"/>
            <a:ext cx="2098677" cy="87954"/>
          </a:xfrm>
          <a:prstGeom prst="rect">
            <a:avLst/>
          </a:prstGeom>
        </p:spPr>
        <p:txBody>
          <a:bodyPr lIns="0" tIns="0" rIns="0" bIns="0">
            <a:normAutofit/>
          </a:bodyPr>
          <a:lstStyle>
            <a:lvl1pPr marL="0" indent="0" defTabSz="640079">
              <a:buSzTx/>
              <a:buFontTx/>
              <a:buNone/>
              <a:defRPr sz="700">
                <a:solidFill>
                  <a:srgbClr val="21386A"/>
                </a:solidFill>
                <a:latin typeface="Arial"/>
                <a:ea typeface="Arial"/>
                <a:cs typeface="Arial"/>
                <a:sym typeface="Arial"/>
              </a:defRPr>
            </a:lvl1pPr>
          </a:lstStyle>
          <a:p>
            <a:r>
              <a:t>Click to edit caption: Arial Regular 10pt</a:t>
            </a:r>
          </a:p>
        </p:txBody>
      </p:sp>
      <p:sp>
        <p:nvSpPr>
          <p:cNvPr id="163" name="Text Placeholder 8"/>
          <p:cNvSpPr>
            <a:spLocks noGrp="1"/>
          </p:cNvSpPr>
          <p:nvPr>
            <p:ph type="body" sz="quarter" idx="27" hasCustomPrompt="1"/>
          </p:nvPr>
        </p:nvSpPr>
        <p:spPr>
          <a:xfrm>
            <a:off x="4571998" y="4172999"/>
            <a:ext cx="2098677" cy="87954"/>
          </a:xfrm>
          <a:prstGeom prst="rect">
            <a:avLst/>
          </a:prstGeom>
        </p:spPr>
        <p:txBody>
          <a:bodyPr lIns="0" tIns="0" rIns="0" bIns="0">
            <a:normAutofit/>
          </a:bodyPr>
          <a:lstStyle>
            <a:lvl1pPr marL="0" indent="0" defTabSz="640079">
              <a:buSzTx/>
              <a:buFontTx/>
              <a:buNone/>
              <a:defRPr sz="700">
                <a:solidFill>
                  <a:srgbClr val="21386A"/>
                </a:solidFill>
                <a:latin typeface="Arial"/>
                <a:ea typeface="Arial"/>
                <a:cs typeface="Arial"/>
                <a:sym typeface="Arial"/>
              </a:defRPr>
            </a:lvl1pPr>
          </a:lstStyle>
          <a:p>
            <a:r>
              <a:t>Click to edit caption: Arial Regular 10pt</a:t>
            </a:r>
          </a:p>
        </p:txBody>
      </p:sp>
      <p:sp>
        <p:nvSpPr>
          <p:cNvPr id="164" name="Text Placeholder 2"/>
          <p:cNvSpPr>
            <a:spLocks noGrp="1"/>
          </p:cNvSpPr>
          <p:nvPr>
            <p:ph type="body" sz="half" idx="28" hasCustomPrompt="1"/>
          </p:nvPr>
        </p:nvSpPr>
        <p:spPr>
          <a:xfrm>
            <a:off x="186597" y="1311275"/>
            <a:ext cx="4288564"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Content slide text + image + caption 5">
    <p:bg>
      <p:bgPr>
        <a:solidFill>
          <a:srgbClr val="FFFFFF"/>
        </a:solidFill>
        <a:effectLst/>
      </p:bgPr>
    </p:bg>
    <p:spTree>
      <p:nvGrpSpPr>
        <p:cNvPr id="1" name=""/>
        <p:cNvGrpSpPr/>
        <p:nvPr/>
      </p:nvGrpSpPr>
      <p:grpSpPr>
        <a:xfrm>
          <a:off x="0" y="0"/>
          <a:ext cx="0" cy="0"/>
          <a:chOff x="0" y="0"/>
          <a:chExt cx="0" cy="0"/>
        </a:xfrm>
      </p:grpSpPr>
      <p:pic>
        <p:nvPicPr>
          <p:cNvPr id="171"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172"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173"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174" name="Picture Placeholder 5"/>
          <p:cNvSpPr>
            <a:spLocks noGrp="1"/>
          </p:cNvSpPr>
          <p:nvPr>
            <p:ph type="pic" sz="quarter" idx="21"/>
          </p:nvPr>
        </p:nvSpPr>
        <p:spPr>
          <a:xfrm>
            <a:off x="4572001" y="1322602"/>
            <a:ext cx="2098676" cy="1242000"/>
          </a:xfrm>
          <a:prstGeom prst="rect">
            <a:avLst/>
          </a:prstGeom>
        </p:spPr>
        <p:txBody>
          <a:bodyPr lIns="91439" rIns="91439"/>
          <a:lstStyle/>
          <a:p>
            <a:endParaRPr/>
          </a:p>
        </p:txBody>
      </p:sp>
      <p:sp>
        <p:nvSpPr>
          <p:cNvPr id="175" name="Picture Placeholder 5"/>
          <p:cNvSpPr>
            <a:spLocks noGrp="1"/>
          </p:cNvSpPr>
          <p:nvPr>
            <p:ph type="pic" sz="quarter" idx="22"/>
          </p:nvPr>
        </p:nvSpPr>
        <p:spPr>
          <a:xfrm>
            <a:off x="4572001" y="2874141"/>
            <a:ext cx="2098676" cy="1240762"/>
          </a:xfrm>
          <a:prstGeom prst="rect">
            <a:avLst/>
          </a:prstGeom>
        </p:spPr>
        <p:txBody>
          <a:bodyPr lIns="91439" rIns="91439"/>
          <a:lstStyle/>
          <a:p>
            <a:endParaRPr/>
          </a:p>
        </p:txBody>
      </p:sp>
      <p:sp>
        <p:nvSpPr>
          <p:cNvPr id="176" name="Body Level One…"/>
          <p:cNvSpPr txBox="1">
            <a:spLocks noGrp="1"/>
          </p:cNvSpPr>
          <p:nvPr>
            <p:ph type="body" sz="quarter" idx="1" hasCustomPrompt="1"/>
          </p:nvPr>
        </p:nvSpPr>
        <p:spPr>
          <a:xfrm>
            <a:off x="4571998" y="2607605"/>
            <a:ext cx="2098677" cy="87954"/>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
        <p:nvSpPr>
          <p:cNvPr id="177" name="Text Placeholder 8"/>
          <p:cNvSpPr>
            <a:spLocks noGrp="1"/>
          </p:cNvSpPr>
          <p:nvPr>
            <p:ph type="body" sz="quarter" idx="23" hasCustomPrompt="1"/>
          </p:nvPr>
        </p:nvSpPr>
        <p:spPr>
          <a:xfrm>
            <a:off x="4571998" y="4172999"/>
            <a:ext cx="2098677" cy="87954"/>
          </a:xfrm>
          <a:prstGeom prst="rect">
            <a:avLst/>
          </a:prstGeom>
        </p:spPr>
        <p:txBody>
          <a:bodyPr lIns="0" tIns="0" rIns="0" bIns="0">
            <a:normAutofit/>
          </a:bodyPr>
          <a:lstStyle>
            <a:lvl1pPr marL="0" indent="0" defTabSz="640079">
              <a:buSzTx/>
              <a:buFontTx/>
              <a:buNone/>
              <a:defRPr sz="700">
                <a:solidFill>
                  <a:srgbClr val="21386A"/>
                </a:solidFill>
                <a:latin typeface="Arial"/>
                <a:ea typeface="Arial"/>
                <a:cs typeface="Arial"/>
                <a:sym typeface="Arial"/>
              </a:defRPr>
            </a:lvl1pPr>
          </a:lstStyle>
          <a:p>
            <a:r>
              <a:t>Click to edit caption: Arial Regular 10pt</a:t>
            </a:r>
          </a:p>
        </p:txBody>
      </p:sp>
      <p:sp>
        <p:nvSpPr>
          <p:cNvPr id="178" name="Picture Placeholder 5"/>
          <p:cNvSpPr>
            <a:spLocks noGrp="1"/>
          </p:cNvSpPr>
          <p:nvPr>
            <p:ph type="pic" sz="quarter" idx="24"/>
          </p:nvPr>
        </p:nvSpPr>
        <p:spPr>
          <a:xfrm>
            <a:off x="6767513" y="1322600"/>
            <a:ext cx="2098676" cy="2792303"/>
          </a:xfrm>
          <a:prstGeom prst="rect">
            <a:avLst/>
          </a:prstGeom>
        </p:spPr>
        <p:txBody>
          <a:bodyPr lIns="91439" rIns="91439"/>
          <a:lstStyle/>
          <a:p>
            <a:endParaRPr/>
          </a:p>
        </p:txBody>
      </p:sp>
      <p:sp>
        <p:nvSpPr>
          <p:cNvPr id="179" name="Text Placeholder 8"/>
          <p:cNvSpPr>
            <a:spLocks noGrp="1"/>
          </p:cNvSpPr>
          <p:nvPr>
            <p:ph type="body" sz="quarter" idx="25" hasCustomPrompt="1"/>
          </p:nvPr>
        </p:nvSpPr>
        <p:spPr>
          <a:xfrm>
            <a:off x="6767511" y="4177950"/>
            <a:ext cx="2098677" cy="87954"/>
          </a:xfrm>
          <a:prstGeom prst="rect">
            <a:avLst/>
          </a:prstGeom>
        </p:spPr>
        <p:txBody>
          <a:bodyPr lIns="0" tIns="0" rIns="0" bIns="0">
            <a:normAutofit/>
          </a:bodyPr>
          <a:lstStyle>
            <a:lvl1pPr marL="0" indent="0" defTabSz="640079">
              <a:buSzTx/>
              <a:buFontTx/>
              <a:buNone/>
              <a:defRPr sz="700">
                <a:solidFill>
                  <a:srgbClr val="21386A"/>
                </a:solidFill>
                <a:latin typeface="Arial"/>
                <a:ea typeface="Arial"/>
                <a:cs typeface="Arial"/>
                <a:sym typeface="Arial"/>
              </a:defRPr>
            </a:lvl1pPr>
          </a:lstStyle>
          <a:p>
            <a:r>
              <a:t>Click to edit caption: Arial Regular 10pt</a:t>
            </a:r>
          </a:p>
        </p:txBody>
      </p:sp>
      <p:sp>
        <p:nvSpPr>
          <p:cNvPr id="180" name="Text Placeholder 2"/>
          <p:cNvSpPr>
            <a:spLocks noGrp="1"/>
          </p:cNvSpPr>
          <p:nvPr>
            <p:ph type="body" sz="half" idx="26" hasCustomPrompt="1"/>
          </p:nvPr>
        </p:nvSpPr>
        <p:spPr>
          <a:xfrm>
            <a:off x="186597" y="1311275"/>
            <a:ext cx="4288564"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Content slide text + image + caption 6">
    <p:bg>
      <p:bgPr>
        <a:solidFill>
          <a:srgbClr val="FFFFFF"/>
        </a:solidFill>
        <a:effectLst/>
      </p:bgPr>
    </p:bg>
    <p:spTree>
      <p:nvGrpSpPr>
        <p:cNvPr id="1" name=""/>
        <p:cNvGrpSpPr/>
        <p:nvPr/>
      </p:nvGrpSpPr>
      <p:grpSpPr>
        <a:xfrm>
          <a:off x="0" y="0"/>
          <a:ext cx="0" cy="0"/>
          <a:chOff x="0" y="0"/>
          <a:chExt cx="0" cy="0"/>
        </a:xfrm>
      </p:grpSpPr>
      <p:pic>
        <p:nvPicPr>
          <p:cNvPr id="187"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188"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189"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190" name="Picture Placeholder 5"/>
          <p:cNvSpPr>
            <a:spLocks noGrp="1"/>
          </p:cNvSpPr>
          <p:nvPr>
            <p:ph type="pic" sz="quarter" idx="21"/>
          </p:nvPr>
        </p:nvSpPr>
        <p:spPr>
          <a:xfrm>
            <a:off x="4572001" y="1322602"/>
            <a:ext cx="4305301" cy="1242000"/>
          </a:xfrm>
          <a:prstGeom prst="rect">
            <a:avLst/>
          </a:prstGeom>
        </p:spPr>
        <p:txBody>
          <a:bodyPr lIns="91439" rIns="91439"/>
          <a:lstStyle/>
          <a:p>
            <a:endParaRPr/>
          </a:p>
        </p:txBody>
      </p:sp>
      <p:sp>
        <p:nvSpPr>
          <p:cNvPr id="191" name="Body Level One…"/>
          <p:cNvSpPr txBox="1">
            <a:spLocks noGrp="1"/>
          </p:cNvSpPr>
          <p:nvPr>
            <p:ph type="body" sz="quarter" idx="1" hasCustomPrompt="1"/>
          </p:nvPr>
        </p:nvSpPr>
        <p:spPr>
          <a:xfrm>
            <a:off x="4571998" y="2607605"/>
            <a:ext cx="4305303" cy="87954"/>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
        <p:nvSpPr>
          <p:cNvPr id="192" name="Picture Placeholder 5"/>
          <p:cNvSpPr>
            <a:spLocks noGrp="1"/>
          </p:cNvSpPr>
          <p:nvPr>
            <p:ph type="pic" sz="quarter" idx="22"/>
          </p:nvPr>
        </p:nvSpPr>
        <p:spPr>
          <a:xfrm>
            <a:off x="4572001" y="2874141"/>
            <a:ext cx="2098676" cy="1240762"/>
          </a:xfrm>
          <a:prstGeom prst="rect">
            <a:avLst/>
          </a:prstGeom>
        </p:spPr>
        <p:txBody>
          <a:bodyPr lIns="91439" rIns="91439"/>
          <a:lstStyle/>
          <a:p>
            <a:endParaRPr/>
          </a:p>
        </p:txBody>
      </p:sp>
      <p:sp>
        <p:nvSpPr>
          <p:cNvPr id="193" name="Text Placeholder 8"/>
          <p:cNvSpPr>
            <a:spLocks noGrp="1"/>
          </p:cNvSpPr>
          <p:nvPr>
            <p:ph type="body" sz="quarter" idx="23" hasCustomPrompt="1"/>
          </p:nvPr>
        </p:nvSpPr>
        <p:spPr>
          <a:xfrm>
            <a:off x="4571998" y="4172999"/>
            <a:ext cx="2098677" cy="87954"/>
          </a:xfrm>
          <a:prstGeom prst="rect">
            <a:avLst/>
          </a:prstGeom>
        </p:spPr>
        <p:txBody>
          <a:bodyPr lIns="0" tIns="0" rIns="0" bIns="0">
            <a:normAutofit/>
          </a:bodyPr>
          <a:lstStyle>
            <a:lvl1pPr marL="0" indent="0" defTabSz="640079">
              <a:buSzTx/>
              <a:buFontTx/>
              <a:buNone/>
              <a:defRPr sz="700">
                <a:solidFill>
                  <a:srgbClr val="21386A"/>
                </a:solidFill>
                <a:latin typeface="Arial"/>
                <a:ea typeface="Arial"/>
                <a:cs typeface="Arial"/>
                <a:sym typeface="Arial"/>
              </a:defRPr>
            </a:lvl1pPr>
          </a:lstStyle>
          <a:p>
            <a:r>
              <a:t>Click to edit caption: Arial Regular 10pt</a:t>
            </a:r>
          </a:p>
        </p:txBody>
      </p:sp>
      <p:sp>
        <p:nvSpPr>
          <p:cNvPr id="194" name="Picture Placeholder 5"/>
          <p:cNvSpPr>
            <a:spLocks noGrp="1"/>
          </p:cNvSpPr>
          <p:nvPr>
            <p:ph type="pic" sz="quarter" idx="24"/>
          </p:nvPr>
        </p:nvSpPr>
        <p:spPr>
          <a:xfrm>
            <a:off x="6778625" y="2877212"/>
            <a:ext cx="2098676" cy="1240763"/>
          </a:xfrm>
          <a:prstGeom prst="rect">
            <a:avLst/>
          </a:prstGeom>
        </p:spPr>
        <p:txBody>
          <a:bodyPr lIns="91439" rIns="91439"/>
          <a:lstStyle/>
          <a:p>
            <a:endParaRPr/>
          </a:p>
        </p:txBody>
      </p:sp>
      <p:sp>
        <p:nvSpPr>
          <p:cNvPr id="195" name="Text Placeholder 8"/>
          <p:cNvSpPr>
            <a:spLocks noGrp="1"/>
          </p:cNvSpPr>
          <p:nvPr>
            <p:ph type="body" sz="quarter" idx="25" hasCustomPrompt="1"/>
          </p:nvPr>
        </p:nvSpPr>
        <p:spPr>
          <a:xfrm>
            <a:off x="6778624" y="4176071"/>
            <a:ext cx="2098677" cy="87954"/>
          </a:xfrm>
          <a:prstGeom prst="rect">
            <a:avLst/>
          </a:prstGeom>
        </p:spPr>
        <p:txBody>
          <a:bodyPr lIns="0" tIns="0" rIns="0" bIns="0">
            <a:normAutofit/>
          </a:bodyPr>
          <a:lstStyle>
            <a:lvl1pPr marL="0" indent="0" defTabSz="640079">
              <a:buSzTx/>
              <a:buFontTx/>
              <a:buNone/>
              <a:defRPr sz="700">
                <a:solidFill>
                  <a:srgbClr val="21386A"/>
                </a:solidFill>
                <a:latin typeface="Arial"/>
                <a:ea typeface="Arial"/>
                <a:cs typeface="Arial"/>
                <a:sym typeface="Arial"/>
              </a:defRPr>
            </a:lvl1pPr>
          </a:lstStyle>
          <a:p>
            <a:r>
              <a:t>Click to edit caption: Arial Regular 10pt</a:t>
            </a:r>
          </a:p>
        </p:txBody>
      </p:sp>
      <p:sp>
        <p:nvSpPr>
          <p:cNvPr id="196" name="Text Placeholder 2"/>
          <p:cNvSpPr>
            <a:spLocks noGrp="1"/>
          </p:cNvSpPr>
          <p:nvPr>
            <p:ph type="body" sz="half" idx="26" hasCustomPrompt="1"/>
          </p:nvPr>
        </p:nvSpPr>
        <p:spPr>
          <a:xfrm>
            <a:off x="186597" y="1311275"/>
            <a:ext cx="4288564"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Content slide 2 column text + image + caption 1">
    <p:bg>
      <p:bgPr>
        <a:solidFill>
          <a:srgbClr val="FFFFFF"/>
        </a:solidFill>
        <a:effectLst/>
      </p:bgPr>
    </p:bg>
    <p:spTree>
      <p:nvGrpSpPr>
        <p:cNvPr id="1" name=""/>
        <p:cNvGrpSpPr/>
        <p:nvPr/>
      </p:nvGrpSpPr>
      <p:grpSpPr>
        <a:xfrm>
          <a:off x="0" y="0"/>
          <a:ext cx="0" cy="0"/>
          <a:chOff x="0" y="0"/>
          <a:chExt cx="0" cy="0"/>
        </a:xfrm>
      </p:grpSpPr>
      <p:pic>
        <p:nvPicPr>
          <p:cNvPr id="203"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204"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205"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206" name="Picture Placeholder 5"/>
          <p:cNvSpPr>
            <a:spLocks noGrp="1"/>
          </p:cNvSpPr>
          <p:nvPr>
            <p:ph type="pic" sz="quarter" idx="21"/>
          </p:nvPr>
        </p:nvSpPr>
        <p:spPr>
          <a:xfrm>
            <a:off x="6102846" y="1322600"/>
            <a:ext cx="2763342" cy="2792303"/>
          </a:xfrm>
          <a:prstGeom prst="rect">
            <a:avLst/>
          </a:prstGeom>
        </p:spPr>
        <p:txBody>
          <a:bodyPr lIns="91439" rIns="91439"/>
          <a:lstStyle/>
          <a:p>
            <a:endParaRPr/>
          </a:p>
        </p:txBody>
      </p:sp>
      <p:sp>
        <p:nvSpPr>
          <p:cNvPr id="207" name="Body Level One…"/>
          <p:cNvSpPr txBox="1">
            <a:spLocks noGrp="1"/>
          </p:cNvSpPr>
          <p:nvPr>
            <p:ph type="body" sz="quarter" idx="1" hasCustomPrompt="1"/>
          </p:nvPr>
        </p:nvSpPr>
        <p:spPr>
          <a:xfrm>
            <a:off x="6102846" y="4177950"/>
            <a:ext cx="2763342" cy="87954"/>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
        <p:nvSpPr>
          <p:cNvPr id="208" name="Text Placeholder 2"/>
          <p:cNvSpPr>
            <a:spLocks noGrp="1"/>
          </p:cNvSpPr>
          <p:nvPr>
            <p:ph type="body" sz="quarter" idx="22" hasCustomPrompt="1"/>
          </p:nvPr>
        </p:nvSpPr>
        <p:spPr>
          <a:xfrm>
            <a:off x="3144721" y="1311275"/>
            <a:ext cx="2854557"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
        <p:nvSpPr>
          <p:cNvPr id="209" name="Text Placeholder 2"/>
          <p:cNvSpPr>
            <a:spLocks noGrp="1"/>
          </p:cNvSpPr>
          <p:nvPr>
            <p:ph type="body" sz="quarter" idx="23" hasCustomPrompt="1"/>
          </p:nvPr>
        </p:nvSpPr>
        <p:spPr>
          <a:xfrm>
            <a:off x="186595" y="1311275"/>
            <a:ext cx="2854557"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Content slide 1 column text + image + caption">
    <p:bg>
      <p:bgPr>
        <a:solidFill>
          <a:srgbClr val="FFFFFF"/>
        </a:solidFill>
        <a:effectLst/>
      </p:bgPr>
    </p:bg>
    <p:spTree>
      <p:nvGrpSpPr>
        <p:cNvPr id="1" name=""/>
        <p:cNvGrpSpPr/>
        <p:nvPr/>
      </p:nvGrpSpPr>
      <p:grpSpPr>
        <a:xfrm>
          <a:off x="0" y="0"/>
          <a:ext cx="0" cy="0"/>
          <a:chOff x="0" y="0"/>
          <a:chExt cx="0" cy="0"/>
        </a:xfrm>
      </p:grpSpPr>
      <p:pic>
        <p:nvPicPr>
          <p:cNvPr id="216"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217"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218"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219" name="Picture Placeholder 5"/>
          <p:cNvSpPr>
            <a:spLocks noGrp="1"/>
          </p:cNvSpPr>
          <p:nvPr>
            <p:ph type="pic" sz="half" idx="21"/>
          </p:nvPr>
        </p:nvSpPr>
        <p:spPr>
          <a:xfrm>
            <a:off x="2496620" y="1309603"/>
            <a:ext cx="6380682" cy="2808372"/>
          </a:xfrm>
          <a:prstGeom prst="rect">
            <a:avLst/>
          </a:prstGeom>
        </p:spPr>
        <p:txBody>
          <a:bodyPr lIns="91439" rIns="91439"/>
          <a:lstStyle/>
          <a:p>
            <a:endParaRPr/>
          </a:p>
        </p:txBody>
      </p:sp>
      <p:sp>
        <p:nvSpPr>
          <p:cNvPr id="220" name="Body Level One…"/>
          <p:cNvSpPr txBox="1">
            <a:spLocks noGrp="1"/>
          </p:cNvSpPr>
          <p:nvPr>
            <p:ph type="body" sz="quarter" idx="1" hasCustomPrompt="1"/>
          </p:nvPr>
        </p:nvSpPr>
        <p:spPr>
          <a:xfrm>
            <a:off x="2496620" y="4176071"/>
            <a:ext cx="6380680" cy="87954"/>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
        <p:nvSpPr>
          <p:cNvPr id="221" name="Text Placeholder 2"/>
          <p:cNvSpPr>
            <a:spLocks noGrp="1"/>
          </p:cNvSpPr>
          <p:nvPr>
            <p:ph type="body" sz="quarter" idx="22" hasCustomPrompt="1"/>
          </p:nvPr>
        </p:nvSpPr>
        <p:spPr>
          <a:xfrm>
            <a:off x="186597" y="1311275"/>
            <a:ext cx="2126297"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Title + hero image + caption">
    <p:bg>
      <p:bgPr>
        <a:solidFill>
          <a:srgbClr val="FFFFFF"/>
        </a:solidFill>
        <a:effectLst/>
      </p:bgPr>
    </p:bg>
    <p:spTree>
      <p:nvGrpSpPr>
        <p:cNvPr id="1" name=""/>
        <p:cNvGrpSpPr/>
        <p:nvPr/>
      </p:nvGrpSpPr>
      <p:grpSpPr>
        <a:xfrm>
          <a:off x="0" y="0"/>
          <a:ext cx="0" cy="0"/>
          <a:chOff x="0" y="0"/>
          <a:chExt cx="0" cy="0"/>
        </a:xfrm>
      </p:grpSpPr>
      <p:pic>
        <p:nvPicPr>
          <p:cNvPr id="228"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229"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230"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231" name="Picture Placeholder 5"/>
          <p:cNvSpPr>
            <a:spLocks noGrp="1"/>
          </p:cNvSpPr>
          <p:nvPr>
            <p:ph type="pic" idx="21"/>
          </p:nvPr>
        </p:nvSpPr>
        <p:spPr>
          <a:xfrm>
            <a:off x="287339" y="1322600"/>
            <a:ext cx="8578851" cy="2792303"/>
          </a:xfrm>
          <a:prstGeom prst="rect">
            <a:avLst/>
          </a:prstGeom>
        </p:spPr>
        <p:txBody>
          <a:bodyPr lIns="91439" rIns="91439"/>
          <a:lstStyle/>
          <a:p>
            <a:endParaRPr/>
          </a:p>
        </p:txBody>
      </p:sp>
      <p:sp>
        <p:nvSpPr>
          <p:cNvPr id="232" name="Body Level One…"/>
          <p:cNvSpPr txBox="1">
            <a:spLocks noGrp="1"/>
          </p:cNvSpPr>
          <p:nvPr>
            <p:ph type="body" sz="quarter" idx="1" hasCustomPrompt="1"/>
          </p:nvPr>
        </p:nvSpPr>
        <p:spPr>
          <a:xfrm>
            <a:off x="287339" y="4177950"/>
            <a:ext cx="8578851" cy="87954"/>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Hero image + caption">
    <p:bg>
      <p:bgPr>
        <a:solidFill>
          <a:srgbClr val="FFFFFF"/>
        </a:solidFill>
        <a:effectLst/>
      </p:bgPr>
    </p:bg>
    <p:spTree>
      <p:nvGrpSpPr>
        <p:cNvPr id="1" name=""/>
        <p:cNvGrpSpPr/>
        <p:nvPr/>
      </p:nvGrpSpPr>
      <p:grpSpPr>
        <a:xfrm>
          <a:off x="0" y="0"/>
          <a:ext cx="0" cy="0"/>
          <a:chOff x="0" y="0"/>
          <a:chExt cx="0" cy="0"/>
        </a:xfrm>
      </p:grpSpPr>
      <p:pic>
        <p:nvPicPr>
          <p:cNvPr id="239"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240"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241"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242" name="Picture Placeholder 5"/>
          <p:cNvSpPr>
            <a:spLocks noGrp="1"/>
          </p:cNvSpPr>
          <p:nvPr>
            <p:ph type="pic" idx="21"/>
          </p:nvPr>
        </p:nvSpPr>
        <p:spPr>
          <a:xfrm>
            <a:off x="279400" y="250825"/>
            <a:ext cx="8597901" cy="3867150"/>
          </a:xfrm>
          <a:prstGeom prst="rect">
            <a:avLst/>
          </a:prstGeom>
        </p:spPr>
        <p:txBody>
          <a:bodyPr lIns="91439" rIns="91439"/>
          <a:lstStyle/>
          <a:p>
            <a:endParaRPr/>
          </a:p>
        </p:txBody>
      </p:sp>
      <p:sp>
        <p:nvSpPr>
          <p:cNvPr id="243" name="Body Level One…"/>
          <p:cNvSpPr txBox="1">
            <a:spLocks noGrp="1"/>
          </p:cNvSpPr>
          <p:nvPr>
            <p:ph type="body" sz="quarter" idx="1" hasCustomPrompt="1"/>
          </p:nvPr>
        </p:nvSpPr>
        <p:spPr>
          <a:xfrm>
            <a:off x="287339" y="4177950"/>
            <a:ext cx="8578851" cy="87954"/>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Custom Layout">
    <p:bg>
      <p:bgPr>
        <a:solidFill>
          <a:srgbClr val="FFFFFF"/>
        </a:solidFill>
        <a:effectLst/>
      </p:bgPr>
    </p:bg>
    <p:spTree>
      <p:nvGrpSpPr>
        <p:cNvPr id="1" name=""/>
        <p:cNvGrpSpPr/>
        <p:nvPr/>
      </p:nvGrpSpPr>
      <p:grpSpPr>
        <a:xfrm>
          <a:off x="0" y="0"/>
          <a:ext cx="0" cy="0"/>
          <a:chOff x="0" y="0"/>
          <a:chExt cx="0" cy="0"/>
        </a:xfrm>
      </p:grpSpPr>
      <p:pic>
        <p:nvPicPr>
          <p:cNvPr id="250"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251"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252"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grpSp>
        <p:nvGrpSpPr>
          <p:cNvPr id="256" name="Group 34"/>
          <p:cNvGrpSpPr/>
          <p:nvPr/>
        </p:nvGrpSpPr>
        <p:grpSpPr>
          <a:xfrm>
            <a:off x="249204" y="1234648"/>
            <a:ext cx="2138702" cy="1389183"/>
            <a:chOff x="0" y="0"/>
            <a:chExt cx="2138701" cy="1389181"/>
          </a:xfrm>
        </p:grpSpPr>
        <p:sp>
          <p:nvSpPr>
            <p:cNvPr id="253" name="TextBox 35"/>
            <p:cNvSpPr txBox="1"/>
            <p:nvPr/>
          </p:nvSpPr>
          <p:spPr>
            <a:xfrm>
              <a:off x="257227" y="0"/>
              <a:ext cx="1562075" cy="7081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ctr">
                <a:defRPr sz="4400" b="1">
                  <a:solidFill>
                    <a:srgbClr val="2DB8C5"/>
                  </a:solidFill>
                  <a:latin typeface="Arial"/>
                  <a:ea typeface="Arial"/>
                  <a:cs typeface="Arial"/>
                  <a:sym typeface="Arial"/>
                </a:defRPr>
              </a:lvl1pPr>
            </a:lstStyle>
            <a:p>
              <a:r>
                <a:t>19%</a:t>
              </a:r>
            </a:p>
          </p:txBody>
        </p:sp>
        <p:sp>
          <p:nvSpPr>
            <p:cNvPr id="254" name="Straight Connector 36"/>
            <p:cNvSpPr/>
            <p:nvPr/>
          </p:nvSpPr>
          <p:spPr>
            <a:xfrm flipV="1">
              <a:off x="34380" y="769492"/>
              <a:ext cx="2104322" cy="5401"/>
            </a:xfrm>
            <a:prstGeom prst="line">
              <a:avLst/>
            </a:prstGeom>
            <a:noFill/>
            <a:ln w="28575" cap="flat">
              <a:solidFill>
                <a:srgbClr val="2DB8C5"/>
              </a:solidFill>
              <a:prstDash val="solid"/>
              <a:miter lim="800000"/>
            </a:ln>
            <a:effectLst/>
          </p:spPr>
          <p:txBody>
            <a:bodyPr wrap="square" lIns="45719" tIns="45719" rIns="45719" bIns="45719" numCol="1" anchor="t">
              <a:noAutofit/>
            </a:bodyPr>
            <a:lstStyle/>
            <a:p>
              <a:endParaRPr/>
            </a:p>
          </p:txBody>
        </p:sp>
        <p:sp>
          <p:nvSpPr>
            <p:cNvPr id="255" name="TextBox 37"/>
            <p:cNvSpPr txBox="1"/>
            <p:nvPr/>
          </p:nvSpPr>
          <p:spPr>
            <a:xfrm>
              <a:off x="0" y="897157"/>
              <a:ext cx="2128236" cy="49202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algn="ctr">
                <a:defRPr sz="1400">
                  <a:solidFill>
                    <a:srgbClr val="2DB8C5"/>
                  </a:solidFill>
                  <a:latin typeface="Arial"/>
                  <a:ea typeface="Arial"/>
                  <a:cs typeface="Arial"/>
                  <a:sym typeface="Arial"/>
                </a:defRPr>
              </a:pPr>
              <a:r>
                <a:t>Insert text Insert Text</a:t>
              </a:r>
              <a:endParaRPr>
                <a:solidFill>
                  <a:srgbClr val="21386A"/>
                </a:solidFill>
              </a:endParaRPr>
            </a:p>
            <a:p>
              <a:pPr algn="ctr">
                <a:defRPr sz="1400">
                  <a:solidFill>
                    <a:srgbClr val="2DB8C5"/>
                  </a:solidFill>
                  <a:latin typeface="Arial"/>
                  <a:ea typeface="Arial"/>
                  <a:cs typeface="Arial"/>
                  <a:sym typeface="Arial"/>
                </a:defRPr>
              </a:pPr>
              <a:r>
                <a:t>Insert text Insert Text</a:t>
              </a:r>
            </a:p>
          </p:txBody>
        </p:sp>
      </p:grpSp>
      <p:grpSp>
        <p:nvGrpSpPr>
          <p:cNvPr id="260" name="Group 51"/>
          <p:cNvGrpSpPr/>
          <p:nvPr/>
        </p:nvGrpSpPr>
        <p:grpSpPr>
          <a:xfrm>
            <a:off x="3345150" y="1210654"/>
            <a:ext cx="2076520" cy="1389183"/>
            <a:chOff x="0" y="0"/>
            <a:chExt cx="2076519" cy="1389181"/>
          </a:xfrm>
        </p:grpSpPr>
        <p:sp>
          <p:nvSpPr>
            <p:cNvPr id="257" name="TextBox 52"/>
            <p:cNvSpPr txBox="1"/>
            <p:nvPr/>
          </p:nvSpPr>
          <p:spPr>
            <a:xfrm>
              <a:off x="249905" y="0"/>
              <a:ext cx="1515005" cy="7081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ctr">
                <a:defRPr sz="4400" b="1">
                  <a:solidFill>
                    <a:srgbClr val="8D3786"/>
                  </a:solidFill>
                  <a:latin typeface="Arial"/>
                  <a:ea typeface="Arial"/>
                  <a:cs typeface="Arial"/>
                  <a:sym typeface="Arial"/>
                </a:defRPr>
              </a:lvl1pPr>
            </a:lstStyle>
            <a:p>
              <a:r>
                <a:t>19%</a:t>
              </a:r>
            </a:p>
          </p:txBody>
        </p:sp>
        <p:sp>
          <p:nvSpPr>
            <p:cNvPr id="258" name="Straight Connector 53"/>
            <p:cNvSpPr/>
            <p:nvPr/>
          </p:nvSpPr>
          <p:spPr>
            <a:xfrm flipV="1">
              <a:off x="32100" y="769492"/>
              <a:ext cx="2044420" cy="5401"/>
            </a:xfrm>
            <a:prstGeom prst="line">
              <a:avLst/>
            </a:prstGeom>
            <a:noFill/>
            <a:ln w="28575" cap="flat">
              <a:solidFill>
                <a:srgbClr val="8D3786"/>
              </a:solidFill>
              <a:prstDash val="solid"/>
              <a:miter lim="800000"/>
            </a:ln>
            <a:effectLst/>
          </p:spPr>
          <p:txBody>
            <a:bodyPr wrap="square" lIns="45719" tIns="45719" rIns="45719" bIns="45719" numCol="1" anchor="t">
              <a:noAutofit/>
            </a:bodyPr>
            <a:lstStyle/>
            <a:p>
              <a:endParaRPr/>
            </a:p>
          </p:txBody>
        </p:sp>
        <p:sp>
          <p:nvSpPr>
            <p:cNvPr id="259" name="TextBox 54"/>
            <p:cNvSpPr txBox="1"/>
            <p:nvPr/>
          </p:nvSpPr>
          <p:spPr>
            <a:xfrm>
              <a:off x="0" y="897158"/>
              <a:ext cx="2065049" cy="49202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algn="ctr">
                <a:defRPr sz="1400">
                  <a:solidFill>
                    <a:srgbClr val="8D3786"/>
                  </a:solidFill>
                  <a:latin typeface="Arial"/>
                  <a:ea typeface="Arial"/>
                  <a:cs typeface="Arial"/>
                  <a:sym typeface="Arial"/>
                </a:defRPr>
              </a:pPr>
              <a:r>
                <a:t>Insert text Insert Text</a:t>
              </a:r>
              <a:endParaRPr>
                <a:solidFill>
                  <a:srgbClr val="21386A"/>
                </a:solidFill>
              </a:endParaRPr>
            </a:p>
            <a:p>
              <a:pPr algn="ctr">
                <a:defRPr sz="1400">
                  <a:solidFill>
                    <a:srgbClr val="8D3786"/>
                  </a:solidFill>
                  <a:latin typeface="Arial"/>
                  <a:ea typeface="Arial"/>
                  <a:cs typeface="Arial"/>
                  <a:sym typeface="Arial"/>
                </a:defRPr>
              </a:pPr>
              <a:r>
                <a:t>Insert text Insert Text</a:t>
              </a:r>
            </a:p>
          </p:txBody>
        </p:sp>
      </p:grpSp>
      <p:grpSp>
        <p:nvGrpSpPr>
          <p:cNvPr id="264" name="Group 55"/>
          <p:cNvGrpSpPr/>
          <p:nvPr/>
        </p:nvGrpSpPr>
        <p:grpSpPr>
          <a:xfrm>
            <a:off x="6441096" y="1210654"/>
            <a:ext cx="2104323" cy="1389183"/>
            <a:chOff x="0" y="0"/>
            <a:chExt cx="2104322" cy="1389181"/>
          </a:xfrm>
        </p:grpSpPr>
        <p:sp>
          <p:nvSpPr>
            <p:cNvPr id="261" name="TextBox 56"/>
            <p:cNvSpPr txBox="1"/>
            <p:nvPr/>
          </p:nvSpPr>
          <p:spPr>
            <a:xfrm>
              <a:off x="253179" y="0"/>
              <a:ext cx="1536053" cy="7081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ctr">
                <a:defRPr sz="4400" b="1">
                  <a:solidFill>
                    <a:srgbClr val="10746A"/>
                  </a:solidFill>
                  <a:latin typeface="Arial"/>
                  <a:ea typeface="Arial"/>
                  <a:cs typeface="Arial"/>
                  <a:sym typeface="Arial"/>
                </a:defRPr>
              </a:lvl1pPr>
            </a:lstStyle>
            <a:p>
              <a:r>
                <a:t>19%</a:t>
              </a:r>
            </a:p>
          </p:txBody>
        </p:sp>
        <p:sp>
          <p:nvSpPr>
            <p:cNvPr id="262" name="Straight Connector 57"/>
            <p:cNvSpPr/>
            <p:nvPr/>
          </p:nvSpPr>
          <p:spPr>
            <a:xfrm flipV="1">
              <a:off x="33119" y="769492"/>
              <a:ext cx="2071204" cy="5401"/>
            </a:xfrm>
            <a:prstGeom prst="line">
              <a:avLst/>
            </a:prstGeom>
            <a:noFill/>
            <a:ln w="28575" cap="flat">
              <a:solidFill>
                <a:srgbClr val="10746A"/>
              </a:solidFill>
              <a:prstDash val="solid"/>
              <a:miter lim="800000"/>
            </a:ln>
            <a:effectLst/>
          </p:spPr>
          <p:txBody>
            <a:bodyPr wrap="square" lIns="45719" tIns="45719" rIns="45719" bIns="45719" numCol="1" anchor="t">
              <a:noAutofit/>
            </a:bodyPr>
            <a:lstStyle/>
            <a:p>
              <a:endParaRPr/>
            </a:p>
          </p:txBody>
        </p:sp>
        <p:sp>
          <p:nvSpPr>
            <p:cNvPr id="263" name="TextBox 58"/>
            <p:cNvSpPr txBox="1"/>
            <p:nvPr/>
          </p:nvSpPr>
          <p:spPr>
            <a:xfrm>
              <a:off x="0" y="897158"/>
              <a:ext cx="2093304" cy="49202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algn="ctr">
                <a:defRPr sz="1400">
                  <a:solidFill>
                    <a:srgbClr val="10746A"/>
                  </a:solidFill>
                  <a:latin typeface="Arial"/>
                  <a:ea typeface="Arial"/>
                  <a:cs typeface="Arial"/>
                  <a:sym typeface="Arial"/>
                </a:defRPr>
              </a:pPr>
              <a:r>
                <a:t>Insert text Insert Text</a:t>
              </a:r>
              <a:endParaRPr>
                <a:solidFill>
                  <a:srgbClr val="21386A"/>
                </a:solidFill>
              </a:endParaRPr>
            </a:p>
            <a:p>
              <a:pPr algn="ctr">
                <a:defRPr sz="1400">
                  <a:solidFill>
                    <a:srgbClr val="10746A"/>
                  </a:solidFill>
                  <a:latin typeface="Arial"/>
                  <a:ea typeface="Arial"/>
                  <a:cs typeface="Arial"/>
                  <a:sym typeface="Arial"/>
                </a:defRPr>
              </a:pPr>
              <a:r>
                <a:t>Insert text Insert Text</a:t>
              </a:r>
            </a:p>
          </p:txBody>
        </p:sp>
      </p:grpSp>
      <p:grpSp>
        <p:nvGrpSpPr>
          <p:cNvPr id="268" name="Group 59"/>
          <p:cNvGrpSpPr/>
          <p:nvPr/>
        </p:nvGrpSpPr>
        <p:grpSpPr>
          <a:xfrm>
            <a:off x="1846609" y="2785639"/>
            <a:ext cx="2186446" cy="1389182"/>
            <a:chOff x="0" y="0"/>
            <a:chExt cx="2186444" cy="1389181"/>
          </a:xfrm>
        </p:grpSpPr>
        <p:sp>
          <p:nvSpPr>
            <p:cNvPr id="265" name="TextBox 60"/>
            <p:cNvSpPr txBox="1"/>
            <p:nvPr/>
          </p:nvSpPr>
          <p:spPr>
            <a:xfrm>
              <a:off x="262849" y="0"/>
              <a:ext cx="1598215" cy="7081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ctr">
                <a:defRPr sz="4400" b="1">
                  <a:solidFill>
                    <a:srgbClr val="F18500"/>
                  </a:solidFill>
                  <a:latin typeface="Arial"/>
                  <a:ea typeface="Arial"/>
                  <a:cs typeface="Arial"/>
                  <a:sym typeface="Arial"/>
                </a:defRPr>
              </a:lvl1pPr>
            </a:lstStyle>
            <a:p>
              <a:r>
                <a:t>19%</a:t>
              </a:r>
            </a:p>
          </p:txBody>
        </p:sp>
        <p:sp>
          <p:nvSpPr>
            <p:cNvPr id="266" name="Straight Connector 61"/>
            <p:cNvSpPr/>
            <p:nvPr/>
          </p:nvSpPr>
          <p:spPr>
            <a:xfrm flipV="1">
              <a:off x="36131" y="769492"/>
              <a:ext cx="2150314" cy="5401"/>
            </a:xfrm>
            <a:prstGeom prst="line">
              <a:avLst/>
            </a:prstGeom>
            <a:noFill/>
            <a:ln w="28575" cap="flat">
              <a:solidFill>
                <a:srgbClr val="F18500"/>
              </a:solidFill>
              <a:prstDash val="solid"/>
              <a:miter lim="800000"/>
            </a:ln>
            <a:effectLst/>
          </p:spPr>
          <p:txBody>
            <a:bodyPr wrap="square" lIns="45719" tIns="45719" rIns="45719" bIns="45719" numCol="1" anchor="t">
              <a:noAutofit/>
            </a:bodyPr>
            <a:lstStyle/>
            <a:p>
              <a:endParaRPr/>
            </a:p>
          </p:txBody>
        </p:sp>
        <p:sp>
          <p:nvSpPr>
            <p:cNvPr id="267" name="TextBox 62"/>
            <p:cNvSpPr txBox="1"/>
            <p:nvPr/>
          </p:nvSpPr>
          <p:spPr>
            <a:xfrm>
              <a:off x="0" y="897158"/>
              <a:ext cx="2176750" cy="49202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algn="ctr">
                <a:defRPr sz="1400">
                  <a:solidFill>
                    <a:srgbClr val="F18500"/>
                  </a:solidFill>
                  <a:latin typeface="Arial"/>
                  <a:ea typeface="Arial"/>
                  <a:cs typeface="Arial"/>
                  <a:sym typeface="Arial"/>
                </a:defRPr>
              </a:pPr>
              <a:r>
                <a:t>Insert text Insert Text</a:t>
              </a:r>
              <a:endParaRPr>
                <a:solidFill>
                  <a:srgbClr val="21386A"/>
                </a:solidFill>
              </a:endParaRPr>
            </a:p>
            <a:p>
              <a:pPr algn="ctr">
                <a:defRPr sz="1400">
                  <a:solidFill>
                    <a:srgbClr val="F18500"/>
                  </a:solidFill>
                  <a:latin typeface="Arial"/>
                  <a:ea typeface="Arial"/>
                  <a:cs typeface="Arial"/>
                  <a:sym typeface="Arial"/>
                </a:defRPr>
              </a:pPr>
              <a:r>
                <a:t>Insert text Insert Text</a:t>
              </a:r>
            </a:p>
          </p:txBody>
        </p:sp>
      </p:grpSp>
      <p:grpSp>
        <p:nvGrpSpPr>
          <p:cNvPr id="272" name="Group 63"/>
          <p:cNvGrpSpPr/>
          <p:nvPr/>
        </p:nvGrpSpPr>
        <p:grpSpPr>
          <a:xfrm>
            <a:off x="4995354" y="2785639"/>
            <a:ext cx="2207286" cy="1389182"/>
            <a:chOff x="0" y="0"/>
            <a:chExt cx="2207285" cy="1389181"/>
          </a:xfrm>
        </p:grpSpPr>
        <p:sp>
          <p:nvSpPr>
            <p:cNvPr id="269" name="TextBox 64"/>
            <p:cNvSpPr txBox="1"/>
            <p:nvPr/>
          </p:nvSpPr>
          <p:spPr>
            <a:xfrm>
              <a:off x="265304" y="0"/>
              <a:ext cx="1613989" cy="7081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lgn="ctr">
                <a:defRPr sz="4400" b="1">
                  <a:solidFill>
                    <a:srgbClr val="73B82B"/>
                  </a:solidFill>
                  <a:latin typeface="Arial"/>
                  <a:ea typeface="Arial"/>
                  <a:cs typeface="Arial"/>
                  <a:sym typeface="Arial"/>
                </a:defRPr>
              </a:lvl1pPr>
            </a:lstStyle>
            <a:p>
              <a:r>
                <a:t>19%</a:t>
              </a:r>
            </a:p>
          </p:txBody>
        </p:sp>
        <p:sp>
          <p:nvSpPr>
            <p:cNvPr id="270" name="Straight Connector 65"/>
            <p:cNvSpPr/>
            <p:nvPr/>
          </p:nvSpPr>
          <p:spPr>
            <a:xfrm flipV="1">
              <a:off x="36895" y="777375"/>
              <a:ext cx="2170391" cy="5401"/>
            </a:xfrm>
            <a:prstGeom prst="line">
              <a:avLst/>
            </a:prstGeom>
            <a:noFill/>
            <a:ln w="28575" cap="flat">
              <a:solidFill>
                <a:srgbClr val="73B82B"/>
              </a:solidFill>
              <a:prstDash val="solid"/>
              <a:miter lim="800000"/>
            </a:ln>
            <a:effectLst/>
          </p:spPr>
          <p:txBody>
            <a:bodyPr wrap="square" lIns="45719" tIns="45719" rIns="45719" bIns="45719" numCol="1" anchor="t">
              <a:noAutofit/>
            </a:bodyPr>
            <a:lstStyle/>
            <a:p>
              <a:endParaRPr/>
            </a:p>
          </p:txBody>
        </p:sp>
        <p:sp>
          <p:nvSpPr>
            <p:cNvPr id="271" name="TextBox 66"/>
            <p:cNvSpPr txBox="1"/>
            <p:nvPr/>
          </p:nvSpPr>
          <p:spPr>
            <a:xfrm>
              <a:off x="0" y="897158"/>
              <a:ext cx="2197927" cy="49202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algn="ctr">
                <a:defRPr sz="1400">
                  <a:solidFill>
                    <a:srgbClr val="73B82B"/>
                  </a:solidFill>
                  <a:latin typeface="Arial"/>
                  <a:ea typeface="Arial"/>
                  <a:cs typeface="Arial"/>
                  <a:sym typeface="Arial"/>
                </a:defRPr>
              </a:pPr>
              <a:r>
                <a:t>Insert text Insert Text</a:t>
              </a:r>
              <a:endParaRPr>
                <a:solidFill>
                  <a:srgbClr val="21386A"/>
                </a:solidFill>
              </a:endParaRPr>
            </a:p>
            <a:p>
              <a:pPr algn="ctr">
                <a:defRPr sz="1400">
                  <a:solidFill>
                    <a:srgbClr val="73B82B"/>
                  </a:solidFill>
                  <a:latin typeface="Arial"/>
                  <a:ea typeface="Arial"/>
                  <a:cs typeface="Arial"/>
                  <a:sym typeface="Arial"/>
                </a:defRPr>
              </a:pPr>
              <a:r>
                <a:t>Insert text Insert Text</a:t>
              </a:r>
            </a:p>
          </p:txBody>
        </p:sp>
      </p:grpSp>
      <p:sp>
        <p:nvSpPr>
          <p:cNvPr id="273" name="Body Level One…"/>
          <p:cNvSpPr txBox="1">
            <a:spLocks noGrp="1"/>
          </p:cNvSpPr>
          <p:nvPr>
            <p:ph type="body" sz="half" idx="1" hasCustomPrompt="1"/>
          </p:nvPr>
        </p:nvSpPr>
        <p:spPr>
          <a:xfrm>
            <a:off x="186595" y="211096"/>
            <a:ext cx="8672099" cy="1171576"/>
          </a:xfrm>
          <a:prstGeom prst="rect">
            <a:avLst/>
          </a:prstGeom>
        </p:spPr>
        <p:txBody>
          <a:bodyPr>
            <a:normAutofit/>
          </a:bodyPr>
          <a:lstStyle>
            <a:lvl1pPr marL="0" indent="0" defTabSz="914400">
              <a:spcBef>
                <a:spcPts val="1000"/>
              </a:spcBef>
              <a:buSzTx/>
              <a:buFontTx/>
              <a:buNone/>
              <a:defRPr sz="2500" b="1">
                <a:solidFill>
                  <a:srgbClr val="1C3D74"/>
                </a:solidFill>
                <a:latin typeface="Arial"/>
                <a:ea typeface="Arial"/>
                <a:cs typeface="Arial"/>
                <a:sym typeface="Arial"/>
              </a:defRPr>
            </a:lvl1pPr>
            <a:lvl2pPr marL="695325" indent="-238125" defTabSz="914400">
              <a:spcBef>
                <a:spcPts val="1000"/>
              </a:spcBef>
              <a:buFontTx/>
              <a:defRPr sz="2500" b="1">
                <a:solidFill>
                  <a:srgbClr val="1C3D74"/>
                </a:solidFill>
                <a:latin typeface="Arial"/>
                <a:ea typeface="Arial"/>
                <a:cs typeface="Arial"/>
                <a:sym typeface="Arial"/>
              </a:defRPr>
            </a:lvl2pPr>
            <a:lvl3pPr marL="1200150" indent="-285750" defTabSz="914400">
              <a:spcBef>
                <a:spcPts val="1000"/>
              </a:spcBef>
              <a:buFontTx/>
              <a:defRPr sz="2500" b="1">
                <a:solidFill>
                  <a:srgbClr val="1C3D74"/>
                </a:solidFill>
                <a:latin typeface="Arial"/>
                <a:ea typeface="Arial"/>
                <a:cs typeface="Arial"/>
                <a:sym typeface="Arial"/>
              </a:defRPr>
            </a:lvl3pPr>
            <a:lvl4pPr marL="1689100" indent="-317500" defTabSz="914400">
              <a:spcBef>
                <a:spcPts val="1000"/>
              </a:spcBef>
              <a:buFontTx/>
              <a:defRPr sz="2500" b="1">
                <a:solidFill>
                  <a:srgbClr val="1C3D74"/>
                </a:solidFill>
                <a:latin typeface="Arial"/>
                <a:ea typeface="Arial"/>
                <a:cs typeface="Arial"/>
                <a:sym typeface="Arial"/>
              </a:defRPr>
            </a:lvl4pPr>
            <a:lvl5pPr marL="2146300" indent="-317500" defTabSz="914400">
              <a:spcBef>
                <a:spcPts val="1000"/>
              </a:spcBef>
              <a:buFontTx/>
              <a:defRPr sz="2500" b="1">
                <a:solidFill>
                  <a:srgbClr val="1C3D74"/>
                </a:solidFill>
                <a:latin typeface="Arial"/>
                <a:ea typeface="Arial"/>
                <a:cs typeface="Arial"/>
                <a:sym typeface="Arial"/>
              </a:defRPr>
            </a:lvl5pPr>
          </a:lstStyle>
          <a:p>
            <a:r>
              <a:t>Click to edit slide title (up to 2 lines) – Arial Bold 25pt title</a:t>
            </a:r>
          </a:p>
          <a:p>
            <a:pPr lvl="1"/>
            <a:endParaRPr/>
          </a:p>
          <a:p>
            <a:pPr lvl="2"/>
            <a:endParaRPr/>
          </a:p>
          <a:p>
            <a:pPr lvl="3"/>
            <a:endParaRPr/>
          </a:p>
          <a:p>
            <a:pPr lvl="4"/>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Start Cover 1 copy">
    <p:spTree>
      <p:nvGrpSpPr>
        <p:cNvPr id="1" name=""/>
        <p:cNvGrpSpPr/>
        <p:nvPr/>
      </p:nvGrpSpPr>
      <p:grpSpPr>
        <a:xfrm>
          <a:off x="0" y="0"/>
          <a:ext cx="0" cy="0"/>
          <a:chOff x="0" y="0"/>
          <a:chExt cx="0" cy="0"/>
        </a:xfrm>
      </p:grpSpPr>
      <p:pic>
        <p:nvPicPr>
          <p:cNvPr id="22" name="Picture 2" descr="Picture 2"/>
          <p:cNvPicPr>
            <a:picLocks noChangeAspect="1"/>
          </p:cNvPicPr>
          <p:nvPr/>
        </p:nvPicPr>
        <p:blipFill>
          <a:blip r:embed="rId2"/>
          <a:stretch>
            <a:fillRect/>
          </a:stretch>
        </p:blipFill>
        <p:spPr>
          <a:xfrm>
            <a:off x="298188" y="373574"/>
            <a:ext cx="2489201" cy="665317"/>
          </a:xfrm>
          <a:prstGeom prst="rect">
            <a:avLst/>
          </a:prstGeom>
          <a:ln w="12700">
            <a:miter lim="400000"/>
          </a:ln>
        </p:spPr>
      </p:pic>
      <p:sp>
        <p:nvSpPr>
          <p:cNvPr id="23" name="Straight Connector 3"/>
          <p:cNvSpPr/>
          <p:nvPr/>
        </p:nvSpPr>
        <p:spPr>
          <a:xfrm>
            <a:off x="298187" y="4830791"/>
            <a:ext cx="8568002" cy="1"/>
          </a:xfrm>
          <a:prstGeom prst="line">
            <a:avLst/>
          </a:prstGeom>
          <a:ln w="6350">
            <a:solidFill>
              <a:srgbClr val="FFFFFF"/>
            </a:solidFill>
            <a:miter/>
          </a:ln>
        </p:spPr>
        <p:txBody>
          <a:bodyPr lIns="45719" rIns="45719"/>
          <a:lstStyle/>
          <a:p>
            <a:endParaRPr/>
          </a:p>
        </p:txBody>
      </p:sp>
      <p:sp>
        <p:nvSpPr>
          <p:cNvPr id="24" name="Body Level One…"/>
          <p:cNvSpPr txBox="1">
            <a:spLocks noGrp="1"/>
          </p:cNvSpPr>
          <p:nvPr>
            <p:ph type="body" sz="quarter" idx="1" hasCustomPrompt="1"/>
          </p:nvPr>
        </p:nvSpPr>
        <p:spPr>
          <a:xfrm>
            <a:off x="943598" y="1751595"/>
            <a:ext cx="7870826" cy="1171576"/>
          </a:xfrm>
          <a:prstGeom prst="rect">
            <a:avLst/>
          </a:prstGeom>
        </p:spPr>
        <p:txBody>
          <a:bodyPr>
            <a:normAutofit/>
          </a:bodyPr>
          <a:lstStyle>
            <a:lvl1pPr marL="0" indent="0">
              <a:buSzTx/>
              <a:buFontTx/>
              <a:buNone/>
              <a:defRPr sz="4000" b="1">
                <a:solidFill>
                  <a:srgbClr val="FFFFFF"/>
                </a:solidFill>
                <a:latin typeface="Arial"/>
                <a:ea typeface="Arial"/>
                <a:cs typeface="Arial"/>
                <a:sym typeface="Arial"/>
              </a:defRPr>
            </a:lvl1pPr>
            <a:lvl2pPr marL="723900" indent="-381000">
              <a:buFontTx/>
              <a:defRPr sz="4000" b="1">
                <a:solidFill>
                  <a:srgbClr val="FFFFFF"/>
                </a:solidFill>
                <a:latin typeface="Arial"/>
                <a:ea typeface="Arial"/>
                <a:cs typeface="Arial"/>
                <a:sym typeface="Arial"/>
              </a:defRPr>
            </a:lvl2pPr>
            <a:lvl3pPr marL="1143000" indent="-457200">
              <a:buFontTx/>
              <a:defRPr sz="4000" b="1">
                <a:solidFill>
                  <a:srgbClr val="FFFFFF"/>
                </a:solidFill>
                <a:latin typeface="Arial"/>
                <a:ea typeface="Arial"/>
                <a:cs typeface="Arial"/>
                <a:sym typeface="Arial"/>
              </a:defRPr>
            </a:lvl3pPr>
            <a:lvl4pPr marL="1556238" indent="-527538">
              <a:buFontTx/>
              <a:defRPr sz="4000" b="1">
                <a:solidFill>
                  <a:srgbClr val="FFFFFF"/>
                </a:solidFill>
                <a:latin typeface="Arial"/>
                <a:ea typeface="Arial"/>
                <a:cs typeface="Arial"/>
                <a:sym typeface="Arial"/>
              </a:defRPr>
            </a:lvl4pPr>
            <a:lvl5pPr marL="1899138" indent="-527538">
              <a:buFontTx/>
              <a:defRPr sz="4000" b="1">
                <a:solidFill>
                  <a:srgbClr val="FFFFFF"/>
                </a:solidFill>
                <a:latin typeface="Arial"/>
                <a:ea typeface="Arial"/>
                <a:cs typeface="Arial"/>
                <a:sym typeface="Arial"/>
              </a:defRPr>
            </a:lvl5pPr>
          </a:lstStyle>
          <a:p>
            <a:r>
              <a:t>Title page – Arial Bold 40pt</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3_Content slide 3">
    <p:bg>
      <p:bgPr>
        <a:solidFill>
          <a:srgbClr val="FFFFFF"/>
        </a:solidFill>
        <a:effectLst/>
      </p:bgPr>
    </p:bg>
    <p:spTree>
      <p:nvGrpSpPr>
        <p:cNvPr id="1" name=""/>
        <p:cNvGrpSpPr/>
        <p:nvPr/>
      </p:nvGrpSpPr>
      <p:grpSpPr>
        <a:xfrm>
          <a:off x="0" y="0"/>
          <a:ext cx="0" cy="0"/>
          <a:chOff x="0" y="0"/>
          <a:chExt cx="0" cy="0"/>
        </a:xfrm>
      </p:grpSpPr>
      <p:pic>
        <p:nvPicPr>
          <p:cNvPr id="292"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293"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294"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graphicFrame>
        <p:nvGraphicFramePr>
          <p:cNvPr id="295" name="Chart 4"/>
          <p:cNvGraphicFramePr/>
          <p:nvPr/>
        </p:nvGraphicFramePr>
        <p:xfrm>
          <a:off x="3227735" y="1307572"/>
          <a:ext cx="5662820" cy="3472010"/>
        </p:xfrm>
        <a:graphic>
          <a:graphicData uri="http://schemas.openxmlformats.org/drawingml/2006/chart">
            <c:chart xmlns:c="http://schemas.openxmlformats.org/drawingml/2006/chart" xmlns:r="http://schemas.openxmlformats.org/officeDocument/2006/relationships" r:id="rId4"/>
          </a:graphicData>
        </a:graphic>
      </p:graphicFrame>
      <p:sp>
        <p:nvSpPr>
          <p:cNvPr id="296" name="Body Level One…"/>
          <p:cNvSpPr txBox="1">
            <a:spLocks noGrp="1"/>
          </p:cNvSpPr>
          <p:nvPr>
            <p:ph type="body" sz="quarter" idx="1" hasCustomPrompt="1"/>
          </p:nvPr>
        </p:nvSpPr>
        <p:spPr>
          <a:xfrm>
            <a:off x="186595" y="262395"/>
            <a:ext cx="8672099" cy="1036378"/>
          </a:xfrm>
          <a:prstGeom prst="rect">
            <a:avLst/>
          </a:prstGeom>
        </p:spPr>
        <p:txBody>
          <a:bodyPr>
            <a:normAutofit/>
          </a:bodyPr>
          <a:lstStyle>
            <a:lvl1pPr marL="0" indent="0" defTabSz="914400">
              <a:spcBef>
                <a:spcPts val="1000"/>
              </a:spcBef>
              <a:buSzTx/>
              <a:buFontTx/>
              <a:buNone/>
              <a:defRPr sz="2500" b="1">
                <a:solidFill>
                  <a:srgbClr val="1C3D74"/>
                </a:solidFill>
                <a:latin typeface="Arial"/>
                <a:ea typeface="Arial"/>
                <a:cs typeface="Arial"/>
                <a:sym typeface="Arial"/>
              </a:defRPr>
            </a:lvl1pPr>
            <a:lvl2pPr marL="695325" indent="-238125" defTabSz="914400">
              <a:spcBef>
                <a:spcPts val="1000"/>
              </a:spcBef>
              <a:buFontTx/>
              <a:defRPr sz="2500" b="1">
                <a:solidFill>
                  <a:srgbClr val="1C3D74"/>
                </a:solidFill>
                <a:latin typeface="Arial"/>
                <a:ea typeface="Arial"/>
                <a:cs typeface="Arial"/>
                <a:sym typeface="Arial"/>
              </a:defRPr>
            </a:lvl2pPr>
            <a:lvl3pPr marL="1200150" indent="-285750" defTabSz="914400">
              <a:spcBef>
                <a:spcPts val="1000"/>
              </a:spcBef>
              <a:buFontTx/>
              <a:defRPr sz="2500" b="1">
                <a:solidFill>
                  <a:srgbClr val="1C3D74"/>
                </a:solidFill>
                <a:latin typeface="Arial"/>
                <a:ea typeface="Arial"/>
                <a:cs typeface="Arial"/>
                <a:sym typeface="Arial"/>
              </a:defRPr>
            </a:lvl3pPr>
            <a:lvl4pPr marL="1689100" indent="-317500" defTabSz="914400">
              <a:spcBef>
                <a:spcPts val="1000"/>
              </a:spcBef>
              <a:buFontTx/>
              <a:defRPr sz="2500" b="1">
                <a:solidFill>
                  <a:srgbClr val="1C3D74"/>
                </a:solidFill>
                <a:latin typeface="Arial"/>
                <a:ea typeface="Arial"/>
                <a:cs typeface="Arial"/>
                <a:sym typeface="Arial"/>
              </a:defRPr>
            </a:lvl4pPr>
            <a:lvl5pPr marL="2146300" indent="-317500" defTabSz="914400">
              <a:spcBef>
                <a:spcPts val="1000"/>
              </a:spcBef>
              <a:buFontTx/>
              <a:defRPr sz="2500" b="1">
                <a:solidFill>
                  <a:srgbClr val="1C3D74"/>
                </a:solidFill>
                <a:latin typeface="Arial"/>
                <a:ea typeface="Arial"/>
                <a:cs typeface="Arial"/>
                <a:sym typeface="Arial"/>
              </a:defRPr>
            </a:lvl5pPr>
          </a:lstStyle>
          <a:p>
            <a:r>
              <a:t>Click to edit slide title (up to 2 lines) – Arial Bold 25pt title</a:t>
            </a:r>
          </a:p>
          <a:p>
            <a:pPr lvl="1"/>
            <a:endParaRPr/>
          </a:p>
          <a:p>
            <a:pPr lvl="2"/>
            <a:endParaRPr/>
          </a:p>
          <a:p>
            <a:pPr lvl="3"/>
            <a:endParaRPr/>
          </a:p>
          <a:p>
            <a:pPr lvl="4"/>
            <a:endParaRPr/>
          </a:p>
        </p:txBody>
      </p:sp>
      <p:sp>
        <p:nvSpPr>
          <p:cNvPr id="297" name="Text Placeholder 2"/>
          <p:cNvSpPr>
            <a:spLocks noGrp="1"/>
          </p:cNvSpPr>
          <p:nvPr>
            <p:ph type="body" sz="quarter" idx="21" hasCustomPrompt="1"/>
          </p:nvPr>
        </p:nvSpPr>
        <p:spPr>
          <a:xfrm>
            <a:off x="186596" y="1311275"/>
            <a:ext cx="2296629"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4_Content slide 3">
    <p:bg>
      <p:bgPr>
        <a:solidFill>
          <a:srgbClr val="FFFFFF"/>
        </a:solidFill>
        <a:effectLst/>
      </p:bgPr>
    </p:bg>
    <p:spTree>
      <p:nvGrpSpPr>
        <p:cNvPr id="1" name=""/>
        <p:cNvGrpSpPr/>
        <p:nvPr/>
      </p:nvGrpSpPr>
      <p:grpSpPr>
        <a:xfrm>
          <a:off x="0" y="0"/>
          <a:ext cx="0" cy="0"/>
          <a:chOff x="0" y="0"/>
          <a:chExt cx="0" cy="0"/>
        </a:xfrm>
      </p:grpSpPr>
      <p:pic>
        <p:nvPicPr>
          <p:cNvPr id="304"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305"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306"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graphicFrame>
        <p:nvGraphicFramePr>
          <p:cNvPr id="307" name="Chart 3"/>
          <p:cNvGraphicFramePr/>
          <p:nvPr/>
        </p:nvGraphicFramePr>
        <p:xfrm>
          <a:off x="2480266" y="1208107"/>
          <a:ext cx="6213871" cy="2995601"/>
        </p:xfrm>
        <a:graphic>
          <a:graphicData uri="http://schemas.openxmlformats.org/drawingml/2006/chart">
            <c:chart xmlns:c="http://schemas.openxmlformats.org/drawingml/2006/chart" xmlns:r="http://schemas.openxmlformats.org/officeDocument/2006/relationships" r:id="rId4"/>
          </a:graphicData>
        </a:graphic>
      </p:graphicFrame>
      <p:sp>
        <p:nvSpPr>
          <p:cNvPr id="308" name="Body Level One…"/>
          <p:cNvSpPr txBox="1">
            <a:spLocks noGrp="1"/>
          </p:cNvSpPr>
          <p:nvPr>
            <p:ph type="body" sz="quarter" idx="1" hasCustomPrompt="1"/>
          </p:nvPr>
        </p:nvSpPr>
        <p:spPr>
          <a:xfrm>
            <a:off x="186595" y="262395"/>
            <a:ext cx="8672099" cy="1036378"/>
          </a:xfrm>
          <a:prstGeom prst="rect">
            <a:avLst/>
          </a:prstGeom>
        </p:spPr>
        <p:txBody>
          <a:bodyPr>
            <a:normAutofit/>
          </a:bodyPr>
          <a:lstStyle>
            <a:lvl1pPr marL="0" indent="0" defTabSz="914400">
              <a:spcBef>
                <a:spcPts val="1000"/>
              </a:spcBef>
              <a:buSzTx/>
              <a:buFontTx/>
              <a:buNone/>
              <a:defRPr sz="2500" b="1">
                <a:solidFill>
                  <a:srgbClr val="1C3D74"/>
                </a:solidFill>
                <a:latin typeface="Arial"/>
                <a:ea typeface="Arial"/>
                <a:cs typeface="Arial"/>
                <a:sym typeface="Arial"/>
              </a:defRPr>
            </a:lvl1pPr>
            <a:lvl2pPr marL="695325" indent="-238125" defTabSz="914400">
              <a:spcBef>
                <a:spcPts val="1000"/>
              </a:spcBef>
              <a:buFontTx/>
              <a:defRPr sz="2500" b="1">
                <a:solidFill>
                  <a:srgbClr val="1C3D74"/>
                </a:solidFill>
                <a:latin typeface="Arial"/>
                <a:ea typeface="Arial"/>
                <a:cs typeface="Arial"/>
                <a:sym typeface="Arial"/>
              </a:defRPr>
            </a:lvl2pPr>
            <a:lvl3pPr marL="1200150" indent="-285750" defTabSz="914400">
              <a:spcBef>
                <a:spcPts val="1000"/>
              </a:spcBef>
              <a:buFontTx/>
              <a:defRPr sz="2500" b="1">
                <a:solidFill>
                  <a:srgbClr val="1C3D74"/>
                </a:solidFill>
                <a:latin typeface="Arial"/>
                <a:ea typeface="Arial"/>
                <a:cs typeface="Arial"/>
                <a:sym typeface="Arial"/>
              </a:defRPr>
            </a:lvl3pPr>
            <a:lvl4pPr marL="1689100" indent="-317500" defTabSz="914400">
              <a:spcBef>
                <a:spcPts val="1000"/>
              </a:spcBef>
              <a:buFontTx/>
              <a:defRPr sz="2500" b="1">
                <a:solidFill>
                  <a:srgbClr val="1C3D74"/>
                </a:solidFill>
                <a:latin typeface="Arial"/>
                <a:ea typeface="Arial"/>
                <a:cs typeface="Arial"/>
                <a:sym typeface="Arial"/>
              </a:defRPr>
            </a:lvl4pPr>
            <a:lvl5pPr marL="2146300" indent="-317500" defTabSz="914400">
              <a:spcBef>
                <a:spcPts val="1000"/>
              </a:spcBef>
              <a:buFontTx/>
              <a:defRPr sz="2500" b="1">
                <a:solidFill>
                  <a:srgbClr val="1C3D74"/>
                </a:solidFill>
                <a:latin typeface="Arial"/>
                <a:ea typeface="Arial"/>
                <a:cs typeface="Arial"/>
                <a:sym typeface="Arial"/>
              </a:defRPr>
            </a:lvl5pPr>
          </a:lstStyle>
          <a:p>
            <a:r>
              <a:t>Click to edit slide title (up to 2 lines) – Arial Bold 25pt title</a:t>
            </a:r>
          </a:p>
          <a:p>
            <a:pPr lvl="1"/>
            <a:endParaRPr/>
          </a:p>
          <a:p>
            <a:pPr lvl="2"/>
            <a:endParaRPr/>
          </a:p>
          <a:p>
            <a:pPr lvl="3"/>
            <a:endParaRPr/>
          </a:p>
          <a:p>
            <a:pPr lvl="4"/>
            <a:endParaRPr/>
          </a:p>
        </p:txBody>
      </p:sp>
      <p:sp>
        <p:nvSpPr>
          <p:cNvPr id="309" name="Text Placeholder 2"/>
          <p:cNvSpPr>
            <a:spLocks noGrp="1"/>
          </p:cNvSpPr>
          <p:nvPr>
            <p:ph type="body" sz="quarter" idx="21" hasCustomPrompt="1"/>
          </p:nvPr>
        </p:nvSpPr>
        <p:spPr>
          <a:xfrm>
            <a:off x="186596" y="1311275"/>
            <a:ext cx="2296629"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5_Content slide 3">
    <p:bg>
      <p:bgPr>
        <a:solidFill>
          <a:srgbClr val="FFFFFF"/>
        </a:solidFill>
        <a:effectLst/>
      </p:bgPr>
    </p:bg>
    <p:spTree>
      <p:nvGrpSpPr>
        <p:cNvPr id="1" name=""/>
        <p:cNvGrpSpPr/>
        <p:nvPr/>
      </p:nvGrpSpPr>
      <p:grpSpPr>
        <a:xfrm>
          <a:off x="0" y="0"/>
          <a:ext cx="0" cy="0"/>
          <a:chOff x="0" y="0"/>
          <a:chExt cx="0" cy="0"/>
        </a:xfrm>
      </p:grpSpPr>
      <p:pic>
        <p:nvPicPr>
          <p:cNvPr id="316"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317"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318"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graphicFrame>
        <p:nvGraphicFramePr>
          <p:cNvPr id="319" name="Table 4"/>
          <p:cNvGraphicFramePr/>
          <p:nvPr/>
        </p:nvGraphicFramePr>
        <p:xfrm>
          <a:off x="287338" y="1689651"/>
          <a:ext cx="7137193" cy="1106345"/>
        </p:xfrm>
        <a:graphic>
          <a:graphicData uri="http://schemas.openxmlformats.org/drawingml/2006/table">
            <a:tbl>
              <a:tblPr firstRow="1" bandRow="1">
                <a:tableStyleId>{4C3C2611-4C71-4FC5-86AE-919BDF0F9419}</a:tableStyleId>
              </a:tblPr>
              <a:tblGrid>
                <a:gridCol w="1189532">
                  <a:extLst>
                    <a:ext uri="{9D8B030D-6E8A-4147-A177-3AD203B41FA5}">
                      <a16:colId xmlns:a16="http://schemas.microsoft.com/office/drawing/2014/main" val="20000"/>
                    </a:ext>
                  </a:extLst>
                </a:gridCol>
                <a:gridCol w="1189532">
                  <a:extLst>
                    <a:ext uri="{9D8B030D-6E8A-4147-A177-3AD203B41FA5}">
                      <a16:colId xmlns:a16="http://schemas.microsoft.com/office/drawing/2014/main" val="20001"/>
                    </a:ext>
                  </a:extLst>
                </a:gridCol>
                <a:gridCol w="1189532">
                  <a:extLst>
                    <a:ext uri="{9D8B030D-6E8A-4147-A177-3AD203B41FA5}">
                      <a16:colId xmlns:a16="http://schemas.microsoft.com/office/drawing/2014/main" val="20002"/>
                    </a:ext>
                  </a:extLst>
                </a:gridCol>
                <a:gridCol w="1189532">
                  <a:extLst>
                    <a:ext uri="{9D8B030D-6E8A-4147-A177-3AD203B41FA5}">
                      <a16:colId xmlns:a16="http://schemas.microsoft.com/office/drawing/2014/main" val="20003"/>
                    </a:ext>
                  </a:extLst>
                </a:gridCol>
                <a:gridCol w="1189532">
                  <a:extLst>
                    <a:ext uri="{9D8B030D-6E8A-4147-A177-3AD203B41FA5}">
                      <a16:colId xmlns:a16="http://schemas.microsoft.com/office/drawing/2014/main" val="20004"/>
                    </a:ext>
                  </a:extLst>
                </a:gridCol>
                <a:gridCol w="1189532">
                  <a:extLst>
                    <a:ext uri="{9D8B030D-6E8A-4147-A177-3AD203B41FA5}">
                      <a16:colId xmlns:a16="http://schemas.microsoft.com/office/drawing/2014/main" val="20005"/>
                    </a:ext>
                  </a:extLst>
                </a:gridCol>
              </a:tblGrid>
              <a:tr h="276586">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L w="12700">
                      <a:solidFill>
                        <a:srgbClr val="1C3D74"/>
                      </a:solidFill>
                    </a:lnL>
                    <a:lnT w="12700">
                      <a:solidFill>
                        <a:srgbClr val="1C3D74"/>
                      </a:solidFill>
                    </a:lnT>
                    <a:lnB w="12700">
                      <a:solidFill>
                        <a:srgbClr val="1C3D74"/>
                      </a:solidFill>
                    </a:lnB>
                    <a:solidFill>
                      <a:srgbClr val="1C3D74"/>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a:t>
                      </a:r>
                    </a:p>
                  </a:txBody>
                  <a:tcPr marL="32707" marR="32707" marT="32707" marB="32707" anchor="ctr" horzOverflow="overflow">
                    <a:lnT w="12700">
                      <a:solidFill>
                        <a:srgbClr val="1C3D74"/>
                      </a:solidFill>
                    </a:lnT>
                    <a:lnB w="12700">
                      <a:solidFill>
                        <a:srgbClr val="1C3D74"/>
                      </a:solidFill>
                    </a:lnB>
                    <a:solidFill>
                      <a:srgbClr val="1C3D74"/>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T w="12700">
                      <a:solidFill>
                        <a:srgbClr val="1C3D74"/>
                      </a:solidFill>
                    </a:lnT>
                    <a:lnB w="12700">
                      <a:solidFill>
                        <a:srgbClr val="1C3D74"/>
                      </a:solidFill>
                    </a:lnB>
                    <a:solidFill>
                      <a:srgbClr val="1C3D74"/>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T w="12700">
                      <a:solidFill>
                        <a:srgbClr val="1C3D74"/>
                      </a:solidFill>
                    </a:lnT>
                    <a:lnB w="12700">
                      <a:solidFill>
                        <a:srgbClr val="1C3D74"/>
                      </a:solidFill>
                    </a:lnB>
                    <a:solidFill>
                      <a:srgbClr val="1C3D74"/>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T w="12700">
                      <a:solidFill>
                        <a:srgbClr val="1C3D74"/>
                      </a:solidFill>
                    </a:lnT>
                    <a:lnB w="12700">
                      <a:solidFill>
                        <a:srgbClr val="1C3D74"/>
                      </a:solidFill>
                    </a:lnB>
                    <a:solidFill>
                      <a:srgbClr val="1C3D74"/>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R w="12700">
                      <a:solidFill>
                        <a:srgbClr val="1C3D74"/>
                      </a:solidFill>
                    </a:lnR>
                    <a:lnT w="12700">
                      <a:solidFill>
                        <a:srgbClr val="1C3D74"/>
                      </a:solidFill>
                    </a:lnT>
                    <a:lnB w="12700">
                      <a:solidFill>
                        <a:srgbClr val="1C3D74"/>
                      </a:solidFill>
                    </a:lnB>
                    <a:solidFill>
                      <a:srgbClr val="1C3D74"/>
                    </a:solidFill>
                  </a:tcPr>
                </a:tc>
                <a:extLst>
                  <a:ext uri="{0D108BD9-81ED-4DB2-BD59-A6C34878D82A}">
                    <a16:rowId xmlns:a16="http://schemas.microsoft.com/office/drawing/2014/main" val="10000"/>
                  </a:ext>
                </a:extLst>
              </a:tr>
              <a:tr h="276586">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001B71"/>
                      </a:solidFill>
                    </a:lnL>
                    <a:lnR w="12700">
                      <a:solidFill>
                        <a:srgbClr val="1C3D74"/>
                      </a:solidFill>
                    </a:lnR>
                    <a:lnT w="12700">
                      <a:solidFill>
                        <a:srgbClr val="1C3D74"/>
                      </a:solidFill>
                    </a:lnT>
                    <a:lnB w="12700">
                      <a:solidFill>
                        <a:srgbClr val="001B71"/>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extLst>
                  <a:ext uri="{0D108BD9-81ED-4DB2-BD59-A6C34878D82A}">
                    <a16:rowId xmlns:a16="http://schemas.microsoft.com/office/drawing/2014/main" val="10001"/>
                  </a:ext>
                </a:extLst>
              </a:tr>
              <a:tr h="276586">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001B71"/>
                      </a:solidFill>
                    </a:lnL>
                    <a:lnR w="12700">
                      <a:solidFill>
                        <a:srgbClr val="1C3D74"/>
                      </a:solidFill>
                    </a:lnR>
                    <a:lnT w="12700">
                      <a:solidFill>
                        <a:srgbClr val="001B71"/>
                      </a:solidFill>
                    </a:lnT>
                    <a:lnB w="12700">
                      <a:solidFill>
                        <a:srgbClr val="001B71"/>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extLst>
                  <a:ext uri="{0D108BD9-81ED-4DB2-BD59-A6C34878D82A}">
                    <a16:rowId xmlns:a16="http://schemas.microsoft.com/office/drawing/2014/main" val="10002"/>
                  </a:ext>
                </a:extLst>
              </a:tr>
              <a:tr h="276586">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001B71"/>
                      </a:solidFill>
                    </a:lnL>
                    <a:lnR w="12700">
                      <a:solidFill>
                        <a:srgbClr val="1C3D74"/>
                      </a:solidFill>
                    </a:lnR>
                    <a:lnT w="12700">
                      <a:solidFill>
                        <a:srgbClr val="001B71"/>
                      </a:solidFill>
                    </a:lnT>
                    <a:lnB w="12700">
                      <a:solidFill>
                        <a:srgbClr val="001B71"/>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1C3D74"/>
                      </a:solidFill>
                    </a:lnL>
                    <a:lnR w="12700">
                      <a:solidFill>
                        <a:srgbClr val="1C3D74"/>
                      </a:solidFill>
                    </a:lnR>
                    <a:lnT w="12700">
                      <a:solidFill>
                        <a:srgbClr val="1C3D74"/>
                      </a:solidFill>
                    </a:lnT>
                    <a:lnB w="12700">
                      <a:solidFill>
                        <a:srgbClr val="1C3D74"/>
                      </a:solidFill>
                    </a:lnB>
                    <a:solidFill>
                      <a:srgbClr val="FFFFFF"/>
                    </a:solidFill>
                  </a:tcPr>
                </a:tc>
                <a:extLst>
                  <a:ext uri="{0D108BD9-81ED-4DB2-BD59-A6C34878D82A}">
                    <a16:rowId xmlns:a16="http://schemas.microsoft.com/office/drawing/2014/main" val="10003"/>
                  </a:ext>
                </a:extLst>
              </a:tr>
            </a:tbl>
          </a:graphicData>
        </a:graphic>
      </p:graphicFrame>
      <p:graphicFrame>
        <p:nvGraphicFramePr>
          <p:cNvPr id="320" name="Table 5"/>
          <p:cNvGraphicFramePr/>
          <p:nvPr/>
        </p:nvGraphicFramePr>
        <p:xfrm>
          <a:off x="287338" y="3153802"/>
          <a:ext cx="7137193" cy="1106345"/>
        </p:xfrm>
        <a:graphic>
          <a:graphicData uri="http://schemas.openxmlformats.org/drawingml/2006/table">
            <a:tbl>
              <a:tblPr firstRow="1" bandRow="1">
                <a:tableStyleId>{4C3C2611-4C71-4FC5-86AE-919BDF0F9419}</a:tableStyleId>
              </a:tblPr>
              <a:tblGrid>
                <a:gridCol w="1189532">
                  <a:extLst>
                    <a:ext uri="{9D8B030D-6E8A-4147-A177-3AD203B41FA5}">
                      <a16:colId xmlns:a16="http://schemas.microsoft.com/office/drawing/2014/main" val="20000"/>
                    </a:ext>
                  </a:extLst>
                </a:gridCol>
                <a:gridCol w="1189532">
                  <a:extLst>
                    <a:ext uri="{9D8B030D-6E8A-4147-A177-3AD203B41FA5}">
                      <a16:colId xmlns:a16="http://schemas.microsoft.com/office/drawing/2014/main" val="20001"/>
                    </a:ext>
                  </a:extLst>
                </a:gridCol>
                <a:gridCol w="1189532">
                  <a:extLst>
                    <a:ext uri="{9D8B030D-6E8A-4147-A177-3AD203B41FA5}">
                      <a16:colId xmlns:a16="http://schemas.microsoft.com/office/drawing/2014/main" val="20002"/>
                    </a:ext>
                  </a:extLst>
                </a:gridCol>
                <a:gridCol w="1189532">
                  <a:extLst>
                    <a:ext uri="{9D8B030D-6E8A-4147-A177-3AD203B41FA5}">
                      <a16:colId xmlns:a16="http://schemas.microsoft.com/office/drawing/2014/main" val="20003"/>
                    </a:ext>
                  </a:extLst>
                </a:gridCol>
                <a:gridCol w="1189532">
                  <a:extLst>
                    <a:ext uri="{9D8B030D-6E8A-4147-A177-3AD203B41FA5}">
                      <a16:colId xmlns:a16="http://schemas.microsoft.com/office/drawing/2014/main" val="20004"/>
                    </a:ext>
                  </a:extLst>
                </a:gridCol>
                <a:gridCol w="1189532">
                  <a:extLst>
                    <a:ext uri="{9D8B030D-6E8A-4147-A177-3AD203B41FA5}">
                      <a16:colId xmlns:a16="http://schemas.microsoft.com/office/drawing/2014/main" val="20005"/>
                    </a:ext>
                  </a:extLst>
                </a:gridCol>
              </a:tblGrid>
              <a:tr h="276586">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L w="12700">
                      <a:solidFill>
                        <a:srgbClr val="2DB8C5"/>
                      </a:solidFill>
                    </a:lnL>
                    <a:lnR w="12700">
                      <a:miter lim="400000"/>
                    </a:lnR>
                    <a:lnT w="12700">
                      <a:solidFill>
                        <a:srgbClr val="2DB8C5"/>
                      </a:solidFill>
                    </a:lnT>
                    <a:lnB w="12700">
                      <a:solidFill>
                        <a:srgbClr val="2DB8C5"/>
                      </a:solidFill>
                    </a:lnB>
                    <a:solidFill>
                      <a:srgbClr val="2DB8C5"/>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a:t>
                      </a:r>
                    </a:p>
                  </a:txBody>
                  <a:tcPr marL="32707" marR="32707" marT="32707" marB="32707" anchor="ctr" horzOverflow="overflow">
                    <a:lnL w="12700">
                      <a:miter lim="400000"/>
                    </a:lnL>
                    <a:lnR w="12700">
                      <a:miter lim="400000"/>
                    </a:lnR>
                    <a:lnT w="12700">
                      <a:solidFill>
                        <a:srgbClr val="2DB8C5"/>
                      </a:solidFill>
                    </a:lnT>
                    <a:lnB w="12700">
                      <a:solidFill>
                        <a:srgbClr val="2DB8C5"/>
                      </a:solidFill>
                    </a:lnB>
                    <a:solidFill>
                      <a:srgbClr val="2DB8C5"/>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L w="12700">
                      <a:miter lim="400000"/>
                    </a:lnL>
                    <a:lnR w="12700">
                      <a:miter lim="400000"/>
                    </a:lnR>
                    <a:lnT w="12700">
                      <a:solidFill>
                        <a:srgbClr val="2DB8C5"/>
                      </a:solidFill>
                    </a:lnT>
                    <a:lnB w="12700">
                      <a:solidFill>
                        <a:srgbClr val="2DB8C5"/>
                      </a:solidFill>
                    </a:lnB>
                    <a:solidFill>
                      <a:srgbClr val="2DB8C5"/>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L w="12700">
                      <a:miter lim="400000"/>
                    </a:lnL>
                    <a:lnR w="12700">
                      <a:miter lim="400000"/>
                    </a:lnR>
                    <a:lnT w="12700">
                      <a:solidFill>
                        <a:srgbClr val="2DB8C5"/>
                      </a:solidFill>
                    </a:lnT>
                    <a:lnB w="12700">
                      <a:solidFill>
                        <a:srgbClr val="2DB8C5"/>
                      </a:solidFill>
                    </a:lnB>
                    <a:solidFill>
                      <a:srgbClr val="2DB8C5"/>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L w="12700">
                      <a:miter lim="400000"/>
                    </a:lnL>
                    <a:lnR w="12700">
                      <a:miter lim="400000"/>
                    </a:lnR>
                    <a:lnT w="12700">
                      <a:solidFill>
                        <a:srgbClr val="2DB8C5"/>
                      </a:solidFill>
                    </a:lnT>
                    <a:lnB w="12700">
                      <a:solidFill>
                        <a:srgbClr val="2DB8C5"/>
                      </a:solidFill>
                    </a:lnB>
                    <a:solidFill>
                      <a:srgbClr val="2DB8C5"/>
                    </a:solidFill>
                  </a:tcPr>
                </a:tc>
                <a:tc>
                  <a:txBody>
                    <a:bodyPr/>
                    <a:lstStyle/>
                    <a:p>
                      <a:pPr algn="ctr" defTabSz="914400">
                        <a:defRPr sz="1800" b="0">
                          <a:solidFill>
                            <a:srgbClr val="000000"/>
                          </a:solidFill>
                        </a:defRPr>
                      </a:pPr>
                      <a:r>
                        <a:rPr sz="800">
                          <a:solidFill>
                            <a:srgbClr val="FFFFFF"/>
                          </a:solidFill>
                          <a:latin typeface="Arial"/>
                          <a:ea typeface="Arial"/>
                          <a:cs typeface="Arial"/>
                          <a:sym typeface="Arial"/>
                        </a:rPr>
                        <a:t>XXXXXXXXXXXXX</a:t>
                      </a:r>
                    </a:p>
                  </a:txBody>
                  <a:tcPr marL="32707" marR="32707" marT="32707" marB="32707" anchor="ctr" horzOverflow="overflow">
                    <a:lnL w="12700">
                      <a:miter lim="400000"/>
                    </a:lnL>
                    <a:lnR w="12700">
                      <a:solidFill>
                        <a:srgbClr val="2DB8C5"/>
                      </a:solidFill>
                    </a:lnR>
                    <a:lnT w="12700">
                      <a:solidFill>
                        <a:srgbClr val="2DB8C5"/>
                      </a:solidFill>
                    </a:lnT>
                    <a:lnB w="12700">
                      <a:solidFill>
                        <a:srgbClr val="2DB8C5"/>
                      </a:solidFill>
                    </a:lnB>
                    <a:solidFill>
                      <a:srgbClr val="2DB8C5"/>
                    </a:solidFill>
                  </a:tcPr>
                </a:tc>
                <a:extLst>
                  <a:ext uri="{0D108BD9-81ED-4DB2-BD59-A6C34878D82A}">
                    <a16:rowId xmlns:a16="http://schemas.microsoft.com/office/drawing/2014/main" val="10000"/>
                  </a:ext>
                </a:extLst>
              </a:tr>
              <a:tr h="276586">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extLst>
                  <a:ext uri="{0D108BD9-81ED-4DB2-BD59-A6C34878D82A}">
                    <a16:rowId xmlns:a16="http://schemas.microsoft.com/office/drawing/2014/main" val="10001"/>
                  </a:ext>
                </a:extLst>
              </a:tr>
              <a:tr h="276586">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extLst>
                  <a:ext uri="{0D108BD9-81ED-4DB2-BD59-A6C34878D82A}">
                    <a16:rowId xmlns:a16="http://schemas.microsoft.com/office/drawing/2014/main" val="10002"/>
                  </a:ext>
                </a:extLst>
              </a:tr>
              <a:tr h="276586">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tc>
                  <a:txBody>
                    <a:bodyPr/>
                    <a:lstStyle/>
                    <a:p>
                      <a:pPr algn="ctr" defTabSz="914400">
                        <a:defRPr sz="1800"/>
                      </a:pPr>
                      <a:r>
                        <a:rPr sz="800">
                          <a:solidFill>
                            <a:srgbClr val="21386A"/>
                          </a:solidFill>
                          <a:latin typeface="Arial"/>
                          <a:ea typeface="Arial"/>
                          <a:cs typeface="Arial"/>
                          <a:sym typeface="Arial"/>
                        </a:rPr>
                        <a:t>xxxxxxxxxx</a:t>
                      </a:r>
                    </a:p>
                  </a:txBody>
                  <a:tcPr marL="32707" marR="32707" marT="32707" marB="32707" anchor="ctr" horzOverflow="overflow">
                    <a:lnL w="12700">
                      <a:solidFill>
                        <a:srgbClr val="2DB8C5"/>
                      </a:solidFill>
                    </a:lnL>
                    <a:lnR w="12700">
                      <a:solidFill>
                        <a:srgbClr val="2DB8C5"/>
                      </a:solidFill>
                    </a:lnR>
                    <a:lnT w="12700">
                      <a:solidFill>
                        <a:srgbClr val="2DB8C5"/>
                      </a:solidFill>
                    </a:lnT>
                    <a:lnB w="12700">
                      <a:solidFill>
                        <a:srgbClr val="2DB8C5"/>
                      </a:solidFill>
                    </a:lnB>
                    <a:solidFill>
                      <a:srgbClr val="FFFFFF"/>
                    </a:solidFill>
                  </a:tcPr>
                </a:tc>
                <a:extLst>
                  <a:ext uri="{0D108BD9-81ED-4DB2-BD59-A6C34878D82A}">
                    <a16:rowId xmlns:a16="http://schemas.microsoft.com/office/drawing/2014/main" val="10003"/>
                  </a:ext>
                </a:extLst>
              </a:tr>
            </a:tbl>
          </a:graphicData>
        </a:graphic>
      </p:graphicFrame>
      <p:sp>
        <p:nvSpPr>
          <p:cNvPr id="321" name="Body Level One…"/>
          <p:cNvSpPr txBox="1">
            <a:spLocks noGrp="1"/>
          </p:cNvSpPr>
          <p:nvPr>
            <p:ph type="body" sz="quarter" idx="1" hasCustomPrompt="1"/>
          </p:nvPr>
        </p:nvSpPr>
        <p:spPr>
          <a:xfrm>
            <a:off x="186595" y="262395"/>
            <a:ext cx="8672099" cy="1036378"/>
          </a:xfrm>
          <a:prstGeom prst="rect">
            <a:avLst/>
          </a:prstGeom>
        </p:spPr>
        <p:txBody>
          <a:bodyPr>
            <a:normAutofit/>
          </a:bodyPr>
          <a:lstStyle>
            <a:lvl1pPr marL="0" indent="0" defTabSz="914400">
              <a:spcBef>
                <a:spcPts val="1000"/>
              </a:spcBef>
              <a:buSzTx/>
              <a:buFontTx/>
              <a:buNone/>
              <a:defRPr sz="2500" b="1">
                <a:solidFill>
                  <a:srgbClr val="1C3D74"/>
                </a:solidFill>
                <a:latin typeface="Arial"/>
                <a:ea typeface="Arial"/>
                <a:cs typeface="Arial"/>
                <a:sym typeface="Arial"/>
              </a:defRPr>
            </a:lvl1pPr>
            <a:lvl2pPr marL="695325" indent="-238125" defTabSz="914400">
              <a:spcBef>
                <a:spcPts val="1000"/>
              </a:spcBef>
              <a:buFontTx/>
              <a:defRPr sz="2500" b="1">
                <a:solidFill>
                  <a:srgbClr val="1C3D74"/>
                </a:solidFill>
                <a:latin typeface="Arial"/>
                <a:ea typeface="Arial"/>
                <a:cs typeface="Arial"/>
                <a:sym typeface="Arial"/>
              </a:defRPr>
            </a:lvl2pPr>
            <a:lvl3pPr marL="1200150" indent="-285750" defTabSz="914400">
              <a:spcBef>
                <a:spcPts val="1000"/>
              </a:spcBef>
              <a:buFontTx/>
              <a:defRPr sz="2500" b="1">
                <a:solidFill>
                  <a:srgbClr val="1C3D74"/>
                </a:solidFill>
                <a:latin typeface="Arial"/>
                <a:ea typeface="Arial"/>
                <a:cs typeface="Arial"/>
                <a:sym typeface="Arial"/>
              </a:defRPr>
            </a:lvl3pPr>
            <a:lvl4pPr marL="1689100" indent="-317500" defTabSz="914400">
              <a:spcBef>
                <a:spcPts val="1000"/>
              </a:spcBef>
              <a:buFontTx/>
              <a:defRPr sz="2500" b="1">
                <a:solidFill>
                  <a:srgbClr val="1C3D74"/>
                </a:solidFill>
                <a:latin typeface="Arial"/>
                <a:ea typeface="Arial"/>
                <a:cs typeface="Arial"/>
                <a:sym typeface="Arial"/>
              </a:defRPr>
            </a:lvl4pPr>
            <a:lvl5pPr marL="2146300" indent="-317500" defTabSz="914400">
              <a:spcBef>
                <a:spcPts val="1000"/>
              </a:spcBef>
              <a:buFontTx/>
              <a:defRPr sz="2500" b="1">
                <a:solidFill>
                  <a:srgbClr val="1C3D74"/>
                </a:solidFill>
                <a:latin typeface="Arial"/>
                <a:ea typeface="Arial"/>
                <a:cs typeface="Arial"/>
                <a:sym typeface="Arial"/>
              </a:defRPr>
            </a:lvl5pPr>
          </a:lstStyle>
          <a:p>
            <a:r>
              <a:t>Click to edit slide title (up to 2 lines) – Arial Bold 25pt title</a:t>
            </a:r>
          </a:p>
          <a:p>
            <a:pPr lvl="1"/>
            <a:endParaRPr/>
          </a:p>
          <a:p>
            <a:pPr lvl="2"/>
            <a:endParaRPr/>
          </a:p>
          <a:p>
            <a:pPr lvl="3"/>
            <a:endParaRPr/>
          </a:p>
          <a:p>
            <a:pPr lvl="4"/>
            <a:endParaRPr/>
          </a:p>
        </p:txBody>
      </p:sp>
      <p:sp>
        <p:nvSpPr>
          <p:cNvPr id="322" name="Text Placeholder 2"/>
          <p:cNvSpPr>
            <a:spLocks noGrp="1"/>
          </p:cNvSpPr>
          <p:nvPr>
            <p:ph type="body" idx="21" hasCustomPrompt="1"/>
          </p:nvPr>
        </p:nvSpPr>
        <p:spPr>
          <a:xfrm>
            <a:off x="186595" y="1311275"/>
            <a:ext cx="8672099"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a:t>
            </a: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1_End slide_Logo">
    <p:spTree>
      <p:nvGrpSpPr>
        <p:cNvPr id="1" name=""/>
        <p:cNvGrpSpPr/>
        <p:nvPr/>
      </p:nvGrpSpPr>
      <p:grpSpPr>
        <a:xfrm>
          <a:off x="0" y="0"/>
          <a:ext cx="0" cy="0"/>
          <a:chOff x="0" y="0"/>
          <a:chExt cx="0" cy="0"/>
        </a:xfrm>
      </p:grpSpPr>
      <p:sp>
        <p:nvSpPr>
          <p:cNvPr id="3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Custom Layout">
    <p:bg>
      <p:bgPr>
        <a:gradFill flip="none" rotWithShape="1">
          <a:gsLst>
            <a:gs pos="12000">
              <a:srgbClr val="1C3D74"/>
            </a:gs>
            <a:gs pos="100000">
              <a:srgbClr val="2DB8C5"/>
            </a:gs>
          </a:gsLst>
          <a:lin ang="19800000" scaled="0"/>
        </a:gradFill>
        <a:effectLst/>
      </p:bgPr>
    </p:bg>
    <p:spTree>
      <p:nvGrpSpPr>
        <p:cNvPr id="1" name=""/>
        <p:cNvGrpSpPr/>
        <p:nvPr/>
      </p:nvGrpSpPr>
      <p:grpSpPr>
        <a:xfrm>
          <a:off x="0" y="0"/>
          <a:ext cx="0" cy="0"/>
          <a:chOff x="0" y="0"/>
          <a:chExt cx="0" cy="0"/>
        </a:xfrm>
      </p:grpSpPr>
      <p:pic>
        <p:nvPicPr>
          <p:cNvPr id="32" name="Picture 2" descr="Picture 2"/>
          <p:cNvPicPr>
            <a:picLocks noChangeAspect="1"/>
          </p:cNvPicPr>
          <p:nvPr/>
        </p:nvPicPr>
        <p:blipFill>
          <a:blip r:embed="rId2"/>
          <a:stretch>
            <a:fillRect/>
          </a:stretch>
        </p:blipFill>
        <p:spPr>
          <a:xfrm>
            <a:off x="298188" y="373574"/>
            <a:ext cx="2489201" cy="665317"/>
          </a:xfrm>
          <a:prstGeom prst="rect">
            <a:avLst/>
          </a:prstGeom>
          <a:ln w="12700">
            <a:miter lim="400000"/>
          </a:ln>
        </p:spPr>
      </p:pic>
      <p:sp>
        <p:nvSpPr>
          <p:cNvPr id="33" name="Straight Connector 3"/>
          <p:cNvSpPr/>
          <p:nvPr/>
        </p:nvSpPr>
        <p:spPr>
          <a:xfrm>
            <a:off x="298187" y="4830791"/>
            <a:ext cx="8568002" cy="1"/>
          </a:xfrm>
          <a:prstGeom prst="line">
            <a:avLst/>
          </a:prstGeom>
          <a:ln w="6350">
            <a:solidFill>
              <a:srgbClr val="FFFFFF"/>
            </a:solidFill>
            <a:miter/>
          </a:ln>
        </p:spPr>
        <p:txBody>
          <a:bodyPr lIns="45719" rIns="45719"/>
          <a:lstStyle/>
          <a:p>
            <a:endParaRPr/>
          </a:p>
        </p:txBody>
      </p:sp>
      <p:sp>
        <p:nvSpPr>
          <p:cNvPr id="34" name="Body Level One…"/>
          <p:cNvSpPr txBox="1">
            <a:spLocks noGrp="1"/>
          </p:cNvSpPr>
          <p:nvPr>
            <p:ph type="body" sz="quarter" idx="1" hasCustomPrompt="1"/>
          </p:nvPr>
        </p:nvSpPr>
        <p:spPr>
          <a:xfrm>
            <a:off x="943598" y="1751595"/>
            <a:ext cx="7870826" cy="1171576"/>
          </a:xfrm>
          <a:prstGeom prst="rect">
            <a:avLst/>
          </a:prstGeom>
        </p:spPr>
        <p:txBody>
          <a:bodyPr>
            <a:normAutofit/>
          </a:bodyPr>
          <a:lstStyle>
            <a:lvl1pPr marL="0" indent="0">
              <a:buSzTx/>
              <a:buFontTx/>
              <a:buNone/>
              <a:defRPr sz="4000" b="1">
                <a:solidFill>
                  <a:srgbClr val="FFFFFF"/>
                </a:solidFill>
                <a:latin typeface="Arial"/>
                <a:ea typeface="Arial"/>
                <a:cs typeface="Arial"/>
                <a:sym typeface="Arial"/>
              </a:defRPr>
            </a:lvl1pPr>
            <a:lvl2pPr marL="723900" indent="-381000">
              <a:buFontTx/>
              <a:defRPr sz="4000" b="1">
                <a:solidFill>
                  <a:srgbClr val="FFFFFF"/>
                </a:solidFill>
                <a:latin typeface="Arial"/>
                <a:ea typeface="Arial"/>
                <a:cs typeface="Arial"/>
                <a:sym typeface="Arial"/>
              </a:defRPr>
            </a:lvl2pPr>
            <a:lvl3pPr marL="1143000" indent="-457200">
              <a:buFontTx/>
              <a:defRPr sz="4000" b="1">
                <a:solidFill>
                  <a:srgbClr val="FFFFFF"/>
                </a:solidFill>
                <a:latin typeface="Arial"/>
                <a:ea typeface="Arial"/>
                <a:cs typeface="Arial"/>
                <a:sym typeface="Arial"/>
              </a:defRPr>
            </a:lvl3pPr>
            <a:lvl4pPr marL="1556238" indent="-527538">
              <a:buFontTx/>
              <a:defRPr sz="4000" b="1">
                <a:solidFill>
                  <a:srgbClr val="FFFFFF"/>
                </a:solidFill>
                <a:latin typeface="Arial"/>
                <a:ea typeface="Arial"/>
                <a:cs typeface="Arial"/>
                <a:sym typeface="Arial"/>
              </a:defRPr>
            </a:lvl4pPr>
            <a:lvl5pPr marL="1899138" indent="-527538">
              <a:buFontTx/>
              <a:defRPr sz="4000" b="1">
                <a:solidFill>
                  <a:srgbClr val="FFFFFF"/>
                </a:solidFill>
                <a:latin typeface="Arial"/>
                <a:ea typeface="Arial"/>
                <a:cs typeface="Arial"/>
                <a:sym typeface="Arial"/>
              </a:defRPr>
            </a:lvl5pPr>
          </a:lstStyle>
          <a:p>
            <a:r>
              <a:t>Title page – Arial Bold 40pt</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9_Custom Layout">
    <p:bg>
      <p:bgPr>
        <a:gradFill flip="none" rotWithShape="1">
          <a:gsLst>
            <a:gs pos="0">
              <a:srgbClr val="84D035"/>
            </a:gs>
            <a:gs pos="58999">
              <a:srgbClr val="13887C"/>
            </a:gs>
            <a:gs pos="97312">
              <a:srgbClr val="10746A"/>
            </a:gs>
          </a:gsLst>
          <a:lin ang="1200000" scaled="0"/>
        </a:gradFill>
        <a:effectLst/>
      </p:bgPr>
    </p:bg>
    <p:spTree>
      <p:nvGrpSpPr>
        <p:cNvPr id="1" name=""/>
        <p:cNvGrpSpPr/>
        <p:nvPr/>
      </p:nvGrpSpPr>
      <p:grpSpPr>
        <a:xfrm>
          <a:off x="0" y="0"/>
          <a:ext cx="0" cy="0"/>
          <a:chOff x="0" y="0"/>
          <a:chExt cx="0" cy="0"/>
        </a:xfrm>
      </p:grpSpPr>
      <p:pic>
        <p:nvPicPr>
          <p:cNvPr id="52" name="Picture 2" descr="Picture 2"/>
          <p:cNvPicPr>
            <a:picLocks noChangeAspect="1"/>
          </p:cNvPicPr>
          <p:nvPr/>
        </p:nvPicPr>
        <p:blipFill>
          <a:blip r:embed="rId2"/>
          <a:stretch>
            <a:fillRect/>
          </a:stretch>
        </p:blipFill>
        <p:spPr>
          <a:xfrm>
            <a:off x="298188" y="373574"/>
            <a:ext cx="2489201" cy="665317"/>
          </a:xfrm>
          <a:prstGeom prst="rect">
            <a:avLst/>
          </a:prstGeom>
          <a:ln w="12700">
            <a:miter lim="400000"/>
          </a:ln>
        </p:spPr>
      </p:pic>
      <p:sp>
        <p:nvSpPr>
          <p:cNvPr id="53" name="Straight Connector 3"/>
          <p:cNvSpPr/>
          <p:nvPr/>
        </p:nvSpPr>
        <p:spPr>
          <a:xfrm>
            <a:off x="298187" y="4830791"/>
            <a:ext cx="8568002" cy="1"/>
          </a:xfrm>
          <a:prstGeom prst="line">
            <a:avLst/>
          </a:prstGeom>
          <a:ln w="6350">
            <a:solidFill>
              <a:srgbClr val="FFFFFF"/>
            </a:solidFill>
            <a:miter/>
          </a:ln>
        </p:spPr>
        <p:txBody>
          <a:bodyPr lIns="45719" rIns="45719"/>
          <a:lstStyle/>
          <a:p>
            <a:endParaRPr/>
          </a:p>
        </p:txBody>
      </p:sp>
      <p:sp>
        <p:nvSpPr>
          <p:cNvPr id="54" name="Body Level One…"/>
          <p:cNvSpPr txBox="1">
            <a:spLocks noGrp="1"/>
          </p:cNvSpPr>
          <p:nvPr>
            <p:ph type="body" sz="quarter" idx="1" hasCustomPrompt="1"/>
          </p:nvPr>
        </p:nvSpPr>
        <p:spPr>
          <a:xfrm>
            <a:off x="943598" y="1751595"/>
            <a:ext cx="7870826" cy="1171576"/>
          </a:xfrm>
          <a:prstGeom prst="rect">
            <a:avLst/>
          </a:prstGeom>
        </p:spPr>
        <p:txBody>
          <a:bodyPr>
            <a:normAutofit/>
          </a:bodyPr>
          <a:lstStyle>
            <a:lvl1pPr marL="0" indent="0">
              <a:buSzTx/>
              <a:buFontTx/>
              <a:buNone/>
              <a:defRPr sz="4000" b="1">
                <a:solidFill>
                  <a:srgbClr val="FFFFFF"/>
                </a:solidFill>
                <a:latin typeface="Arial"/>
                <a:ea typeface="Arial"/>
                <a:cs typeface="Arial"/>
                <a:sym typeface="Arial"/>
              </a:defRPr>
            </a:lvl1pPr>
            <a:lvl2pPr marL="723900" indent="-381000">
              <a:buFontTx/>
              <a:defRPr sz="4000" b="1">
                <a:solidFill>
                  <a:srgbClr val="FFFFFF"/>
                </a:solidFill>
                <a:latin typeface="Arial"/>
                <a:ea typeface="Arial"/>
                <a:cs typeface="Arial"/>
                <a:sym typeface="Arial"/>
              </a:defRPr>
            </a:lvl2pPr>
            <a:lvl3pPr marL="1143000" indent="-457200">
              <a:buFontTx/>
              <a:defRPr sz="4000" b="1">
                <a:solidFill>
                  <a:srgbClr val="FFFFFF"/>
                </a:solidFill>
                <a:latin typeface="Arial"/>
                <a:ea typeface="Arial"/>
                <a:cs typeface="Arial"/>
                <a:sym typeface="Arial"/>
              </a:defRPr>
            </a:lvl3pPr>
            <a:lvl4pPr marL="1556238" indent="-527538">
              <a:buFontTx/>
              <a:defRPr sz="4000" b="1">
                <a:solidFill>
                  <a:srgbClr val="FFFFFF"/>
                </a:solidFill>
                <a:latin typeface="Arial"/>
                <a:ea typeface="Arial"/>
                <a:cs typeface="Arial"/>
                <a:sym typeface="Arial"/>
              </a:defRPr>
            </a:lvl4pPr>
            <a:lvl5pPr marL="1899138" indent="-527538">
              <a:buFontTx/>
              <a:defRPr sz="4000" b="1">
                <a:solidFill>
                  <a:srgbClr val="FFFFFF"/>
                </a:solidFill>
                <a:latin typeface="Arial"/>
                <a:ea typeface="Arial"/>
                <a:cs typeface="Arial"/>
                <a:sym typeface="Arial"/>
              </a:defRPr>
            </a:lvl5pPr>
          </a:lstStyle>
          <a:p>
            <a:r>
              <a:t>Title page – Arial Bold 40pt</a:t>
            </a:r>
          </a:p>
          <a:p>
            <a:pPr lvl="1"/>
            <a:endParaRPr/>
          </a:p>
          <a:p>
            <a:pPr lvl="2"/>
            <a:endParaRPr/>
          </a:p>
          <a:p>
            <a:pPr lvl="3"/>
            <a:endParaRPr/>
          </a:p>
          <a:p>
            <a:pPr lvl="4"/>
            <a:endParaRPr/>
          </a:p>
        </p:txBody>
      </p:sp>
      <p:sp>
        <p:nvSpPr>
          <p:cNvPr id="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10_Custom Layout">
    <p:bg>
      <p:bgPr>
        <a:gradFill flip="none" rotWithShape="1">
          <a:gsLst>
            <a:gs pos="0">
              <a:srgbClr val="84D035"/>
            </a:gs>
            <a:gs pos="69000">
              <a:srgbClr val="2DB8C5"/>
            </a:gs>
          </a:gsLst>
          <a:lin ang="0" scaled="0"/>
        </a:gradFill>
        <a:effectLst/>
      </p:bgPr>
    </p:bg>
    <p:spTree>
      <p:nvGrpSpPr>
        <p:cNvPr id="1" name=""/>
        <p:cNvGrpSpPr/>
        <p:nvPr/>
      </p:nvGrpSpPr>
      <p:grpSpPr>
        <a:xfrm>
          <a:off x="0" y="0"/>
          <a:ext cx="0" cy="0"/>
          <a:chOff x="0" y="0"/>
          <a:chExt cx="0" cy="0"/>
        </a:xfrm>
      </p:grpSpPr>
      <p:pic>
        <p:nvPicPr>
          <p:cNvPr id="62" name="Picture 2" descr="Picture 2"/>
          <p:cNvPicPr>
            <a:picLocks noChangeAspect="1"/>
          </p:cNvPicPr>
          <p:nvPr/>
        </p:nvPicPr>
        <p:blipFill>
          <a:blip r:embed="rId2"/>
          <a:stretch>
            <a:fillRect/>
          </a:stretch>
        </p:blipFill>
        <p:spPr>
          <a:xfrm>
            <a:off x="298188" y="373574"/>
            <a:ext cx="2489201" cy="665317"/>
          </a:xfrm>
          <a:prstGeom prst="rect">
            <a:avLst/>
          </a:prstGeom>
          <a:ln w="12700">
            <a:miter lim="400000"/>
          </a:ln>
        </p:spPr>
      </p:pic>
      <p:sp>
        <p:nvSpPr>
          <p:cNvPr id="63" name="Straight Connector 3"/>
          <p:cNvSpPr/>
          <p:nvPr/>
        </p:nvSpPr>
        <p:spPr>
          <a:xfrm>
            <a:off x="298187" y="4830791"/>
            <a:ext cx="8568002" cy="1"/>
          </a:xfrm>
          <a:prstGeom prst="line">
            <a:avLst/>
          </a:prstGeom>
          <a:ln w="6350">
            <a:solidFill>
              <a:srgbClr val="FFFFFF"/>
            </a:solidFill>
            <a:miter/>
          </a:ln>
        </p:spPr>
        <p:txBody>
          <a:bodyPr lIns="45719" rIns="45719"/>
          <a:lstStyle/>
          <a:p>
            <a:endParaRPr/>
          </a:p>
        </p:txBody>
      </p:sp>
      <p:sp>
        <p:nvSpPr>
          <p:cNvPr id="64" name="Body Level One…"/>
          <p:cNvSpPr txBox="1">
            <a:spLocks noGrp="1"/>
          </p:cNvSpPr>
          <p:nvPr>
            <p:ph type="body" sz="quarter" idx="1" hasCustomPrompt="1"/>
          </p:nvPr>
        </p:nvSpPr>
        <p:spPr>
          <a:xfrm>
            <a:off x="943598" y="1751595"/>
            <a:ext cx="7870826" cy="1171576"/>
          </a:xfrm>
          <a:prstGeom prst="rect">
            <a:avLst/>
          </a:prstGeom>
        </p:spPr>
        <p:txBody>
          <a:bodyPr>
            <a:normAutofit/>
          </a:bodyPr>
          <a:lstStyle>
            <a:lvl1pPr marL="0" indent="0">
              <a:buSzTx/>
              <a:buFontTx/>
              <a:buNone/>
              <a:defRPr sz="4000" b="1">
                <a:solidFill>
                  <a:srgbClr val="FFFFFF"/>
                </a:solidFill>
                <a:latin typeface="Arial"/>
                <a:ea typeface="Arial"/>
                <a:cs typeface="Arial"/>
                <a:sym typeface="Arial"/>
              </a:defRPr>
            </a:lvl1pPr>
            <a:lvl2pPr marL="723900" indent="-381000">
              <a:buFontTx/>
              <a:defRPr sz="4000" b="1">
                <a:solidFill>
                  <a:srgbClr val="FFFFFF"/>
                </a:solidFill>
                <a:latin typeface="Arial"/>
                <a:ea typeface="Arial"/>
                <a:cs typeface="Arial"/>
                <a:sym typeface="Arial"/>
              </a:defRPr>
            </a:lvl2pPr>
            <a:lvl3pPr marL="1143000" indent="-457200">
              <a:buFontTx/>
              <a:defRPr sz="4000" b="1">
                <a:solidFill>
                  <a:srgbClr val="FFFFFF"/>
                </a:solidFill>
                <a:latin typeface="Arial"/>
                <a:ea typeface="Arial"/>
                <a:cs typeface="Arial"/>
                <a:sym typeface="Arial"/>
              </a:defRPr>
            </a:lvl3pPr>
            <a:lvl4pPr marL="1556238" indent="-527538">
              <a:buFontTx/>
              <a:defRPr sz="4000" b="1">
                <a:solidFill>
                  <a:srgbClr val="FFFFFF"/>
                </a:solidFill>
                <a:latin typeface="Arial"/>
                <a:ea typeface="Arial"/>
                <a:cs typeface="Arial"/>
                <a:sym typeface="Arial"/>
              </a:defRPr>
            </a:lvl4pPr>
            <a:lvl5pPr marL="1899138" indent="-527538">
              <a:buFontTx/>
              <a:defRPr sz="4000" b="1">
                <a:solidFill>
                  <a:srgbClr val="FFFFFF"/>
                </a:solidFill>
                <a:latin typeface="Arial"/>
                <a:ea typeface="Arial"/>
                <a:cs typeface="Arial"/>
                <a:sym typeface="Arial"/>
              </a:defRPr>
            </a:lvl5pPr>
          </a:lstStyle>
          <a:p>
            <a:r>
              <a:t>Title page – Arial Bold 40pt</a:t>
            </a:r>
          </a:p>
          <a:p>
            <a:pPr lvl="1"/>
            <a:endParaRPr/>
          </a:p>
          <a:p>
            <a:pPr lvl="2"/>
            <a:endParaRPr/>
          </a:p>
          <a:p>
            <a:pPr lvl="3"/>
            <a:endParaRPr/>
          </a:p>
          <a:p>
            <a:pPr lvl="4"/>
            <a:endParaRPr/>
          </a:p>
        </p:txBody>
      </p:sp>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11_Custom Layout">
    <p:bg>
      <p:bgPr>
        <a:gradFill flip="none" rotWithShape="1">
          <a:gsLst>
            <a:gs pos="19000">
              <a:srgbClr val="EC008C"/>
            </a:gs>
            <a:gs pos="85484">
              <a:srgbClr val="8D3786"/>
            </a:gs>
          </a:gsLst>
          <a:path path="circle">
            <a:fillToRect l="50000" t="50000" r="50000" b="50000"/>
          </a:path>
        </a:gradFill>
        <a:effectLst/>
      </p:bgPr>
    </p:bg>
    <p:spTree>
      <p:nvGrpSpPr>
        <p:cNvPr id="1" name=""/>
        <p:cNvGrpSpPr/>
        <p:nvPr/>
      </p:nvGrpSpPr>
      <p:grpSpPr>
        <a:xfrm>
          <a:off x="0" y="0"/>
          <a:ext cx="0" cy="0"/>
          <a:chOff x="0" y="0"/>
          <a:chExt cx="0" cy="0"/>
        </a:xfrm>
      </p:grpSpPr>
      <p:pic>
        <p:nvPicPr>
          <p:cNvPr id="72" name="Picture 2" descr="Picture 2"/>
          <p:cNvPicPr>
            <a:picLocks noChangeAspect="1"/>
          </p:cNvPicPr>
          <p:nvPr/>
        </p:nvPicPr>
        <p:blipFill>
          <a:blip r:embed="rId2"/>
          <a:stretch>
            <a:fillRect/>
          </a:stretch>
        </p:blipFill>
        <p:spPr>
          <a:xfrm>
            <a:off x="298188" y="373574"/>
            <a:ext cx="2489201" cy="665317"/>
          </a:xfrm>
          <a:prstGeom prst="rect">
            <a:avLst/>
          </a:prstGeom>
          <a:ln w="12700">
            <a:miter lim="400000"/>
          </a:ln>
        </p:spPr>
      </p:pic>
      <p:sp>
        <p:nvSpPr>
          <p:cNvPr id="73" name="Straight Connector 3"/>
          <p:cNvSpPr/>
          <p:nvPr/>
        </p:nvSpPr>
        <p:spPr>
          <a:xfrm>
            <a:off x="298187" y="4830791"/>
            <a:ext cx="8568002" cy="1"/>
          </a:xfrm>
          <a:prstGeom prst="line">
            <a:avLst/>
          </a:prstGeom>
          <a:ln w="6350">
            <a:solidFill>
              <a:srgbClr val="FFFFFF"/>
            </a:solidFill>
            <a:miter/>
          </a:ln>
        </p:spPr>
        <p:txBody>
          <a:bodyPr lIns="45719" rIns="45719"/>
          <a:lstStyle/>
          <a:p>
            <a:endParaRPr/>
          </a:p>
        </p:txBody>
      </p:sp>
      <p:sp>
        <p:nvSpPr>
          <p:cNvPr id="74" name="Body Level One…"/>
          <p:cNvSpPr txBox="1">
            <a:spLocks noGrp="1"/>
          </p:cNvSpPr>
          <p:nvPr>
            <p:ph type="body" sz="quarter" idx="1" hasCustomPrompt="1"/>
          </p:nvPr>
        </p:nvSpPr>
        <p:spPr>
          <a:xfrm>
            <a:off x="943598" y="1751595"/>
            <a:ext cx="7870826" cy="1171576"/>
          </a:xfrm>
          <a:prstGeom prst="rect">
            <a:avLst/>
          </a:prstGeom>
        </p:spPr>
        <p:txBody>
          <a:bodyPr>
            <a:normAutofit/>
          </a:bodyPr>
          <a:lstStyle>
            <a:lvl1pPr marL="0" indent="0">
              <a:buSzTx/>
              <a:buFontTx/>
              <a:buNone/>
              <a:defRPr sz="4000" b="1">
                <a:solidFill>
                  <a:srgbClr val="FFFFFF"/>
                </a:solidFill>
                <a:latin typeface="Arial"/>
                <a:ea typeface="Arial"/>
                <a:cs typeface="Arial"/>
                <a:sym typeface="Arial"/>
              </a:defRPr>
            </a:lvl1pPr>
            <a:lvl2pPr marL="723900" indent="-381000">
              <a:buFontTx/>
              <a:defRPr sz="4000" b="1">
                <a:solidFill>
                  <a:srgbClr val="FFFFFF"/>
                </a:solidFill>
                <a:latin typeface="Arial"/>
                <a:ea typeface="Arial"/>
                <a:cs typeface="Arial"/>
                <a:sym typeface="Arial"/>
              </a:defRPr>
            </a:lvl2pPr>
            <a:lvl3pPr marL="1143000" indent="-457200">
              <a:buFontTx/>
              <a:defRPr sz="4000" b="1">
                <a:solidFill>
                  <a:srgbClr val="FFFFFF"/>
                </a:solidFill>
                <a:latin typeface="Arial"/>
                <a:ea typeface="Arial"/>
                <a:cs typeface="Arial"/>
                <a:sym typeface="Arial"/>
              </a:defRPr>
            </a:lvl3pPr>
            <a:lvl4pPr marL="1556238" indent="-527538">
              <a:buFontTx/>
              <a:defRPr sz="4000" b="1">
                <a:solidFill>
                  <a:srgbClr val="FFFFFF"/>
                </a:solidFill>
                <a:latin typeface="Arial"/>
                <a:ea typeface="Arial"/>
                <a:cs typeface="Arial"/>
                <a:sym typeface="Arial"/>
              </a:defRPr>
            </a:lvl4pPr>
            <a:lvl5pPr marL="1899138" indent="-527538">
              <a:buFontTx/>
              <a:defRPr sz="4000" b="1">
                <a:solidFill>
                  <a:srgbClr val="FFFFFF"/>
                </a:solidFill>
                <a:latin typeface="Arial"/>
                <a:ea typeface="Arial"/>
                <a:cs typeface="Arial"/>
                <a:sym typeface="Arial"/>
              </a:defRPr>
            </a:lvl5pPr>
          </a:lstStyle>
          <a:p>
            <a:r>
              <a:t>Title page – Arial Bold 40pt</a:t>
            </a:r>
          </a:p>
          <a:p>
            <a:pPr lvl="1"/>
            <a:endParaRPr/>
          </a:p>
          <a:p>
            <a:pPr lvl="2"/>
            <a:endParaRPr/>
          </a:p>
          <a:p>
            <a:pPr lvl="3"/>
            <a:endParaRPr/>
          </a:p>
          <a:p>
            <a:pPr lvl="4"/>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12_Custom Layout">
    <p:bg>
      <p:bgPr>
        <a:gradFill flip="none" rotWithShape="1">
          <a:gsLst>
            <a:gs pos="3226">
              <a:srgbClr val="8D3786"/>
            </a:gs>
            <a:gs pos="35000">
              <a:srgbClr val="8D3786"/>
            </a:gs>
            <a:gs pos="100000">
              <a:srgbClr val="F18500"/>
            </a:gs>
          </a:gsLst>
          <a:lin ang="19800000" scaled="0"/>
        </a:gradFill>
        <a:effectLst/>
      </p:bgPr>
    </p:bg>
    <p:spTree>
      <p:nvGrpSpPr>
        <p:cNvPr id="1" name=""/>
        <p:cNvGrpSpPr/>
        <p:nvPr/>
      </p:nvGrpSpPr>
      <p:grpSpPr>
        <a:xfrm>
          <a:off x="0" y="0"/>
          <a:ext cx="0" cy="0"/>
          <a:chOff x="0" y="0"/>
          <a:chExt cx="0" cy="0"/>
        </a:xfrm>
      </p:grpSpPr>
      <p:pic>
        <p:nvPicPr>
          <p:cNvPr id="82" name="Picture 2" descr="Picture 2"/>
          <p:cNvPicPr>
            <a:picLocks noChangeAspect="1"/>
          </p:cNvPicPr>
          <p:nvPr/>
        </p:nvPicPr>
        <p:blipFill>
          <a:blip r:embed="rId2"/>
          <a:stretch>
            <a:fillRect/>
          </a:stretch>
        </p:blipFill>
        <p:spPr>
          <a:xfrm>
            <a:off x="298188" y="373574"/>
            <a:ext cx="2489201" cy="665317"/>
          </a:xfrm>
          <a:prstGeom prst="rect">
            <a:avLst/>
          </a:prstGeom>
          <a:ln w="12700">
            <a:miter lim="400000"/>
          </a:ln>
        </p:spPr>
      </p:pic>
      <p:sp>
        <p:nvSpPr>
          <p:cNvPr id="83" name="Straight Connector 3"/>
          <p:cNvSpPr/>
          <p:nvPr/>
        </p:nvSpPr>
        <p:spPr>
          <a:xfrm>
            <a:off x="298187" y="4830791"/>
            <a:ext cx="8568002" cy="1"/>
          </a:xfrm>
          <a:prstGeom prst="line">
            <a:avLst/>
          </a:prstGeom>
          <a:ln w="6350">
            <a:solidFill>
              <a:srgbClr val="FFFFFF"/>
            </a:solidFill>
            <a:miter/>
          </a:ln>
        </p:spPr>
        <p:txBody>
          <a:bodyPr lIns="45719" rIns="45719"/>
          <a:lstStyle/>
          <a:p>
            <a:endParaRPr/>
          </a:p>
        </p:txBody>
      </p:sp>
      <p:sp>
        <p:nvSpPr>
          <p:cNvPr id="84" name="Body Level One…"/>
          <p:cNvSpPr txBox="1">
            <a:spLocks noGrp="1"/>
          </p:cNvSpPr>
          <p:nvPr>
            <p:ph type="body" sz="quarter" idx="1" hasCustomPrompt="1"/>
          </p:nvPr>
        </p:nvSpPr>
        <p:spPr>
          <a:xfrm>
            <a:off x="943598" y="1751595"/>
            <a:ext cx="7870826" cy="1171576"/>
          </a:xfrm>
          <a:prstGeom prst="rect">
            <a:avLst/>
          </a:prstGeom>
        </p:spPr>
        <p:txBody>
          <a:bodyPr>
            <a:normAutofit/>
          </a:bodyPr>
          <a:lstStyle>
            <a:lvl1pPr marL="0" indent="0">
              <a:buSzTx/>
              <a:buFontTx/>
              <a:buNone/>
              <a:defRPr sz="4000" b="1">
                <a:solidFill>
                  <a:srgbClr val="FFFFFF"/>
                </a:solidFill>
                <a:latin typeface="Arial"/>
                <a:ea typeface="Arial"/>
                <a:cs typeface="Arial"/>
                <a:sym typeface="Arial"/>
              </a:defRPr>
            </a:lvl1pPr>
            <a:lvl2pPr marL="723900" indent="-381000">
              <a:buFontTx/>
              <a:defRPr sz="4000" b="1">
                <a:solidFill>
                  <a:srgbClr val="FFFFFF"/>
                </a:solidFill>
                <a:latin typeface="Arial"/>
                <a:ea typeface="Arial"/>
                <a:cs typeface="Arial"/>
                <a:sym typeface="Arial"/>
              </a:defRPr>
            </a:lvl2pPr>
            <a:lvl3pPr marL="1143000" indent="-457200">
              <a:buFontTx/>
              <a:defRPr sz="4000" b="1">
                <a:solidFill>
                  <a:srgbClr val="FFFFFF"/>
                </a:solidFill>
                <a:latin typeface="Arial"/>
                <a:ea typeface="Arial"/>
                <a:cs typeface="Arial"/>
                <a:sym typeface="Arial"/>
              </a:defRPr>
            </a:lvl3pPr>
            <a:lvl4pPr marL="1556238" indent="-527538">
              <a:buFontTx/>
              <a:defRPr sz="4000" b="1">
                <a:solidFill>
                  <a:srgbClr val="FFFFFF"/>
                </a:solidFill>
                <a:latin typeface="Arial"/>
                <a:ea typeface="Arial"/>
                <a:cs typeface="Arial"/>
                <a:sym typeface="Arial"/>
              </a:defRPr>
            </a:lvl4pPr>
            <a:lvl5pPr marL="1899138" indent="-527538">
              <a:buFontTx/>
              <a:defRPr sz="4000" b="1">
                <a:solidFill>
                  <a:srgbClr val="FFFFFF"/>
                </a:solidFill>
                <a:latin typeface="Arial"/>
                <a:ea typeface="Arial"/>
                <a:cs typeface="Arial"/>
                <a:sym typeface="Arial"/>
              </a:defRPr>
            </a:lvl5pPr>
          </a:lstStyle>
          <a:p>
            <a:r>
              <a:t>Title page – Arial Bold 40pt</a:t>
            </a:r>
          </a:p>
          <a:p>
            <a:pPr lvl="1"/>
            <a:endParaRPr/>
          </a:p>
          <a:p>
            <a:pPr lvl="2"/>
            <a:endParaRPr/>
          </a:p>
          <a:p>
            <a:pPr lvl="3"/>
            <a:endParaRPr/>
          </a:p>
          <a:p>
            <a:pPr lvl="4"/>
            <a:endParaRP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1_Content slide 3">
    <p:bg>
      <p:bgPr>
        <a:solidFill>
          <a:srgbClr val="FFFFFF"/>
        </a:solidFill>
        <a:effectLst/>
      </p:bgPr>
    </p:bg>
    <p:spTree>
      <p:nvGrpSpPr>
        <p:cNvPr id="1" name=""/>
        <p:cNvGrpSpPr/>
        <p:nvPr/>
      </p:nvGrpSpPr>
      <p:grpSpPr>
        <a:xfrm>
          <a:off x="0" y="0"/>
          <a:ext cx="0" cy="0"/>
          <a:chOff x="0" y="0"/>
          <a:chExt cx="0" cy="0"/>
        </a:xfrm>
      </p:grpSpPr>
      <p:pic>
        <p:nvPicPr>
          <p:cNvPr id="103"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104"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105"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106" name="Body Level One…"/>
          <p:cNvSpPr txBox="1">
            <a:spLocks noGrp="1"/>
          </p:cNvSpPr>
          <p:nvPr>
            <p:ph type="body" sz="quarter" idx="1" hasCustomPrompt="1"/>
          </p:nvPr>
        </p:nvSpPr>
        <p:spPr>
          <a:xfrm>
            <a:off x="186595" y="262395"/>
            <a:ext cx="8672099" cy="1036378"/>
          </a:xfrm>
          <a:prstGeom prst="rect">
            <a:avLst/>
          </a:prstGeom>
        </p:spPr>
        <p:txBody>
          <a:bodyPr>
            <a:normAutofit/>
          </a:bodyPr>
          <a:lstStyle>
            <a:lvl1pPr marL="0" indent="0" defTabSz="914400">
              <a:spcBef>
                <a:spcPts val="1000"/>
              </a:spcBef>
              <a:buSzTx/>
              <a:buFontTx/>
              <a:buNone/>
              <a:defRPr sz="2500" b="1">
                <a:solidFill>
                  <a:srgbClr val="1C3D74"/>
                </a:solidFill>
                <a:latin typeface="Arial"/>
                <a:ea typeface="Arial"/>
                <a:cs typeface="Arial"/>
                <a:sym typeface="Arial"/>
              </a:defRPr>
            </a:lvl1pPr>
            <a:lvl2pPr marL="695325" indent="-238125" defTabSz="914400">
              <a:spcBef>
                <a:spcPts val="1000"/>
              </a:spcBef>
              <a:buFontTx/>
              <a:defRPr sz="2500" b="1">
                <a:solidFill>
                  <a:srgbClr val="1C3D74"/>
                </a:solidFill>
                <a:latin typeface="Arial"/>
                <a:ea typeface="Arial"/>
                <a:cs typeface="Arial"/>
                <a:sym typeface="Arial"/>
              </a:defRPr>
            </a:lvl2pPr>
            <a:lvl3pPr marL="1200150" indent="-285750" defTabSz="914400">
              <a:spcBef>
                <a:spcPts val="1000"/>
              </a:spcBef>
              <a:buFontTx/>
              <a:defRPr sz="2500" b="1">
                <a:solidFill>
                  <a:srgbClr val="1C3D74"/>
                </a:solidFill>
                <a:latin typeface="Arial"/>
                <a:ea typeface="Arial"/>
                <a:cs typeface="Arial"/>
                <a:sym typeface="Arial"/>
              </a:defRPr>
            </a:lvl3pPr>
            <a:lvl4pPr marL="1689100" indent="-317500" defTabSz="914400">
              <a:spcBef>
                <a:spcPts val="1000"/>
              </a:spcBef>
              <a:buFontTx/>
              <a:defRPr sz="2500" b="1">
                <a:solidFill>
                  <a:srgbClr val="1C3D74"/>
                </a:solidFill>
                <a:latin typeface="Arial"/>
                <a:ea typeface="Arial"/>
                <a:cs typeface="Arial"/>
                <a:sym typeface="Arial"/>
              </a:defRPr>
            </a:lvl4pPr>
            <a:lvl5pPr marL="2146300" indent="-317500" defTabSz="914400">
              <a:spcBef>
                <a:spcPts val="1000"/>
              </a:spcBef>
              <a:buFontTx/>
              <a:defRPr sz="2500" b="1">
                <a:solidFill>
                  <a:srgbClr val="1C3D74"/>
                </a:solidFill>
                <a:latin typeface="Arial"/>
                <a:ea typeface="Arial"/>
                <a:cs typeface="Arial"/>
                <a:sym typeface="Arial"/>
              </a:defRPr>
            </a:lvl5pPr>
          </a:lstStyle>
          <a:p>
            <a:r>
              <a:t>Click to edit slide title (up to 2 lines) – Arial Bold 25pt title</a:t>
            </a:r>
          </a:p>
          <a:p>
            <a:pPr lvl="1"/>
            <a:endParaRPr/>
          </a:p>
          <a:p>
            <a:pPr lvl="2"/>
            <a:endParaRPr/>
          </a:p>
          <a:p>
            <a:pPr lvl="3"/>
            <a:endParaRPr/>
          </a:p>
          <a:p>
            <a:pPr lvl="4"/>
            <a:endParaRPr/>
          </a:p>
        </p:txBody>
      </p:sp>
      <p:sp>
        <p:nvSpPr>
          <p:cNvPr id="107" name="Text Placeholder 2"/>
          <p:cNvSpPr>
            <a:spLocks noGrp="1"/>
          </p:cNvSpPr>
          <p:nvPr>
            <p:ph type="body" sz="half" idx="21" hasCustomPrompt="1"/>
          </p:nvPr>
        </p:nvSpPr>
        <p:spPr>
          <a:xfrm>
            <a:off x="186595" y="1311275"/>
            <a:ext cx="4277457"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
        <p:nvSpPr>
          <p:cNvPr id="108" name="Text Placeholder 2"/>
          <p:cNvSpPr>
            <a:spLocks noGrp="1"/>
          </p:cNvSpPr>
          <p:nvPr>
            <p:ph type="body" sz="half" idx="22" hasCustomPrompt="1"/>
          </p:nvPr>
        </p:nvSpPr>
        <p:spPr>
          <a:xfrm>
            <a:off x="4580864" y="1311275"/>
            <a:ext cx="4277457"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Content slide text + image + caption">
    <p:bg>
      <p:bgPr>
        <a:solidFill>
          <a:srgbClr val="FFFFFF"/>
        </a:solidFill>
        <a:effectLst/>
      </p:bgPr>
    </p:bg>
    <p:spTree>
      <p:nvGrpSpPr>
        <p:cNvPr id="1" name=""/>
        <p:cNvGrpSpPr/>
        <p:nvPr/>
      </p:nvGrpSpPr>
      <p:grpSpPr>
        <a:xfrm>
          <a:off x="0" y="0"/>
          <a:ext cx="0" cy="0"/>
          <a:chOff x="0" y="0"/>
          <a:chExt cx="0" cy="0"/>
        </a:xfrm>
      </p:grpSpPr>
      <p:pic>
        <p:nvPicPr>
          <p:cNvPr id="115" name="Picture 5" descr="Picture 5"/>
          <p:cNvPicPr>
            <a:picLocks noChangeAspect="1"/>
          </p:cNvPicPr>
          <p:nvPr/>
        </p:nvPicPr>
        <p:blipFill>
          <a:blip r:embed="rId2"/>
          <a:srcRect t="86937"/>
          <a:stretch>
            <a:fillRect/>
          </a:stretch>
        </p:blipFill>
        <p:spPr>
          <a:xfrm>
            <a:off x="0" y="4471625"/>
            <a:ext cx="9144000" cy="671875"/>
          </a:xfrm>
          <a:prstGeom prst="rect">
            <a:avLst/>
          </a:prstGeom>
          <a:ln w="12700">
            <a:miter lim="400000"/>
          </a:ln>
        </p:spPr>
      </p:pic>
      <p:pic>
        <p:nvPicPr>
          <p:cNvPr id="116" name="Picture 9" descr="Picture 9"/>
          <p:cNvPicPr>
            <a:picLocks noChangeAspect="1"/>
          </p:cNvPicPr>
          <p:nvPr/>
        </p:nvPicPr>
        <p:blipFill>
          <a:blip r:embed="rId3"/>
          <a:stretch>
            <a:fillRect/>
          </a:stretch>
        </p:blipFill>
        <p:spPr>
          <a:xfrm>
            <a:off x="298188" y="4539884"/>
            <a:ext cx="1760103" cy="470443"/>
          </a:xfrm>
          <a:prstGeom prst="rect">
            <a:avLst/>
          </a:prstGeom>
          <a:ln w="12700">
            <a:miter lim="400000"/>
          </a:ln>
        </p:spPr>
      </p:pic>
      <p:sp>
        <p:nvSpPr>
          <p:cNvPr id="117" name="Slide Number"/>
          <p:cNvSpPr txBox="1">
            <a:spLocks noGrp="1"/>
          </p:cNvSpPr>
          <p:nvPr>
            <p:ph type="sldNum" sz="quarter" idx="2"/>
          </p:nvPr>
        </p:nvSpPr>
        <p:spPr>
          <a:xfrm>
            <a:off x="8726351" y="4846637"/>
            <a:ext cx="139838" cy="127001"/>
          </a:xfrm>
          <a:prstGeom prst="rect">
            <a:avLst/>
          </a:prstGeom>
        </p:spPr>
        <p:txBody>
          <a:bodyPr lIns="0" tIns="0" rIns="0" bIns="0" anchor="t"/>
          <a:lstStyle>
            <a:lvl1pPr>
              <a:defRPr sz="900">
                <a:solidFill>
                  <a:srgbClr val="FFFFFF"/>
                </a:solidFill>
                <a:latin typeface="Arial"/>
                <a:ea typeface="Arial"/>
                <a:cs typeface="Arial"/>
                <a:sym typeface="Arial"/>
              </a:defRPr>
            </a:lvl1pPr>
          </a:lstStyle>
          <a:p>
            <a:fld id="{86CB4B4D-7CA3-9044-876B-883B54F8677D}" type="slidenum">
              <a:t>‹#›</a:t>
            </a:fld>
            <a:endParaRPr/>
          </a:p>
        </p:txBody>
      </p:sp>
      <p:sp>
        <p:nvSpPr>
          <p:cNvPr id="118" name="Picture Placeholder 5"/>
          <p:cNvSpPr>
            <a:spLocks noGrp="1"/>
          </p:cNvSpPr>
          <p:nvPr>
            <p:ph type="pic" sz="half" idx="21"/>
          </p:nvPr>
        </p:nvSpPr>
        <p:spPr>
          <a:xfrm>
            <a:off x="4679950" y="1311275"/>
            <a:ext cx="4186238" cy="2791998"/>
          </a:xfrm>
          <a:prstGeom prst="rect">
            <a:avLst/>
          </a:prstGeom>
        </p:spPr>
        <p:txBody>
          <a:bodyPr lIns="91439" rIns="91439"/>
          <a:lstStyle/>
          <a:p>
            <a:endParaRPr/>
          </a:p>
        </p:txBody>
      </p:sp>
      <p:sp>
        <p:nvSpPr>
          <p:cNvPr id="119" name="Body Level One…"/>
          <p:cNvSpPr txBox="1">
            <a:spLocks noGrp="1"/>
          </p:cNvSpPr>
          <p:nvPr>
            <p:ph type="body" sz="quarter" idx="1" hasCustomPrompt="1"/>
          </p:nvPr>
        </p:nvSpPr>
        <p:spPr>
          <a:xfrm>
            <a:off x="4679950" y="4176071"/>
            <a:ext cx="4186238" cy="87955"/>
          </a:xfrm>
          <a:prstGeom prst="rect">
            <a:avLst/>
          </a:prstGeom>
        </p:spPr>
        <p:txBody>
          <a:bodyPr lIns="0" tIns="0" rIns="0" bIns="0">
            <a:normAutofit/>
          </a:bodyPr>
          <a:lstStyle>
            <a:lvl1pPr marL="0" indent="0" defTabSz="914400">
              <a:spcBef>
                <a:spcPts val="1000"/>
              </a:spcBef>
              <a:buSzTx/>
              <a:buFontTx/>
              <a:buNone/>
              <a:defRPr sz="1000">
                <a:solidFill>
                  <a:srgbClr val="21386A"/>
                </a:solidFill>
                <a:latin typeface="Arial"/>
                <a:ea typeface="Arial"/>
                <a:cs typeface="Arial"/>
                <a:sym typeface="Arial"/>
              </a:defRPr>
            </a:lvl1pPr>
            <a:lvl2pPr marL="0" indent="342900" defTabSz="914400">
              <a:spcBef>
                <a:spcPts val="1000"/>
              </a:spcBef>
              <a:buSzTx/>
              <a:buFontTx/>
              <a:buNone/>
              <a:defRPr sz="1000">
                <a:solidFill>
                  <a:srgbClr val="21386A"/>
                </a:solidFill>
                <a:latin typeface="Arial"/>
                <a:ea typeface="Arial"/>
                <a:cs typeface="Arial"/>
                <a:sym typeface="Arial"/>
              </a:defRPr>
            </a:lvl2pPr>
            <a:lvl3pPr marL="0" indent="685800" defTabSz="914400">
              <a:spcBef>
                <a:spcPts val="1000"/>
              </a:spcBef>
              <a:buSzTx/>
              <a:buFontTx/>
              <a:buNone/>
              <a:defRPr sz="1000">
                <a:solidFill>
                  <a:srgbClr val="21386A"/>
                </a:solidFill>
                <a:latin typeface="Arial"/>
                <a:ea typeface="Arial"/>
                <a:cs typeface="Arial"/>
                <a:sym typeface="Arial"/>
              </a:defRPr>
            </a:lvl3pPr>
            <a:lvl4pPr marL="0" indent="1028700" defTabSz="914400">
              <a:spcBef>
                <a:spcPts val="1000"/>
              </a:spcBef>
              <a:buSzTx/>
              <a:buFontTx/>
              <a:buNone/>
              <a:defRPr sz="1000">
                <a:solidFill>
                  <a:srgbClr val="21386A"/>
                </a:solidFill>
                <a:latin typeface="Arial"/>
                <a:ea typeface="Arial"/>
                <a:cs typeface="Arial"/>
                <a:sym typeface="Arial"/>
              </a:defRPr>
            </a:lvl4pPr>
            <a:lvl5pPr marL="0" indent="1371600" defTabSz="914400">
              <a:spcBef>
                <a:spcPts val="1000"/>
              </a:spcBef>
              <a:buSzTx/>
              <a:buFontTx/>
              <a:buNone/>
              <a:defRPr sz="1000">
                <a:solidFill>
                  <a:srgbClr val="21386A"/>
                </a:solidFill>
                <a:latin typeface="Arial"/>
                <a:ea typeface="Arial"/>
                <a:cs typeface="Arial"/>
                <a:sym typeface="Arial"/>
              </a:defRPr>
            </a:lvl5pPr>
          </a:lstStyle>
          <a:p>
            <a:r>
              <a:t>Click to edit caption: Arial Regular 10pt</a:t>
            </a:r>
          </a:p>
          <a:p>
            <a:pPr lvl="1"/>
            <a:endParaRPr/>
          </a:p>
          <a:p>
            <a:pPr lvl="2"/>
            <a:endParaRPr/>
          </a:p>
          <a:p>
            <a:pPr lvl="3"/>
            <a:endParaRPr/>
          </a:p>
          <a:p>
            <a:pPr lvl="4"/>
            <a:endParaRPr/>
          </a:p>
        </p:txBody>
      </p:sp>
      <p:sp>
        <p:nvSpPr>
          <p:cNvPr id="120" name="Text Placeholder 2"/>
          <p:cNvSpPr>
            <a:spLocks noGrp="1"/>
          </p:cNvSpPr>
          <p:nvPr>
            <p:ph type="body" sz="half" idx="22" hasCustomPrompt="1"/>
          </p:nvPr>
        </p:nvSpPr>
        <p:spPr>
          <a:xfrm>
            <a:off x="186595" y="1311275"/>
            <a:ext cx="4385406" cy="2952750"/>
          </a:xfrm>
          <a:prstGeom prst="rect">
            <a:avLst/>
          </a:prstGeom>
        </p:spPr>
        <p:txBody>
          <a:bodyPr>
            <a:normAutofit/>
          </a:bodyPr>
          <a:lstStyle>
            <a:lvl1pPr marL="0" indent="0" defTabSz="914400">
              <a:spcBef>
                <a:spcPts val="1000"/>
              </a:spcBef>
              <a:buSzTx/>
              <a:buFontTx/>
              <a:buNone/>
              <a:defRPr sz="1400">
                <a:solidFill>
                  <a:srgbClr val="1C3D74"/>
                </a:solidFill>
                <a:latin typeface="Arial"/>
                <a:ea typeface="Arial"/>
                <a:cs typeface="Arial"/>
                <a:sym typeface="Arial"/>
              </a:defRPr>
            </a:lvl1pPr>
          </a:lstStyle>
          <a:p>
            <a:r>
              <a:t>Click to edit Master title style – Arial Regular 14pt
Bullet points
Bullet points
Bullet points
Sub-bullet point</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C3D74"/>
        </a:solidFill>
        <a:effectLst/>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25"/>
          <a:stretch>
            <a:fillRect/>
          </a:stretch>
        </p:blipFill>
        <p:spPr>
          <a:xfrm>
            <a:off x="2126986" y="3228967"/>
            <a:ext cx="4335556" cy="1158813"/>
          </a:xfrm>
          <a:prstGeom prst="rect">
            <a:avLst/>
          </a:prstGeom>
          <a:ln w="12700">
            <a:miter lim="400000"/>
          </a:ln>
        </p:spPr>
      </p:pic>
      <p:sp>
        <p:nvSpPr>
          <p:cNvPr id="3" name="Title Text"/>
          <p:cNvSpPr txBox="1">
            <a:spLocks noGrp="1"/>
          </p:cNvSpPr>
          <p:nvPr>
            <p:ph type="title"/>
          </p:nvPr>
        </p:nvSpPr>
        <p:spPr>
          <a:xfrm>
            <a:off x="457200" y="69056"/>
            <a:ext cx="8229600" cy="11310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4" name="Body Level One…"/>
          <p:cNvSpPr txBox="1">
            <a:spLocks noGrp="1"/>
          </p:cNvSpPr>
          <p:nvPr>
            <p:ph type="body" idx="1"/>
          </p:nvPr>
        </p:nvSpPr>
        <p:spPr>
          <a:xfrm>
            <a:off x="457200" y="1200150"/>
            <a:ext cx="8229600" cy="39433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1" r:id="rId20"/>
    <p:sldLayoutId id="2147483672" r:id="rId21"/>
    <p:sldLayoutId id="2147483673" r:id="rId22"/>
    <p:sldLayoutId id="2147483674" r:id="rId23"/>
  </p:sldLayoutIdLst>
  <p:transition spd="med"/>
  <p:txStyles>
    <p:title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p:titleStyle>
    <p:bodyStyle>
      <a:lvl1pPr marL="171450" marR="0" indent="-171450"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1pPr>
      <a:lvl2pPr marL="542925" marR="0" indent="-200025"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2pPr>
      <a:lvl3pPr marL="925830" marR="0" indent="-240030"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3pPr>
      <a:lvl4pPr marL="13056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4pPr>
      <a:lvl5pPr marL="16485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p:bodyStyle>
    <p:otherStyle>
      <a:lvl1pPr marL="0" marR="0" indent="0" algn="r" defTabSz="68578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342892" algn="r" defTabSz="68578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685782" algn="r" defTabSz="68578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028675" algn="r" defTabSz="68578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371565" algn="r" defTabSz="68578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1714456" algn="r" defTabSz="68578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057348" algn="r" defTabSz="68578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2400239" algn="r" defTabSz="68578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2743131" algn="r" defTabSz="685782"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2" Type="http://schemas.openxmlformats.org/officeDocument/2006/relationships/hyperlink" Target="https://www.crrcgc.cc/en" TargetMode="Externa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Content Placeholder 2"/>
          <p:cNvSpPr txBox="1">
            <a:spLocks noGrp="1"/>
          </p:cNvSpPr>
          <p:nvPr>
            <p:ph type="title" idx="4294967295"/>
          </p:nvPr>
        </p:nvSpPr>
        <p:spPr>
          <a:xfrm>
            <a:off x="943598" y="1751595"/>
            <a:ext cx="7870826" cy="1171576"/>
          </a:xfrm>
          <a:prstGeom prst="rect">
            <a:avLst/>
          </a:prstGeom>
        </p:spPr>
        <p:txBody>
          <a:bodyPr anchor="t">
            <a:normAutofit/>
          </a:bodyPr>
          <a:lstStyle/>
          <a:p>
            <a:pPr defTabSz="649223">
              <a:spcBef>
                <a:spcPts val="400"/>
              </a:spcBef>
              <a:defRPr sz="2556">
                <a:solidFill>
                  <a:srgbClr val="FFFFFF"/>
                </a:solidFill>
              </a:defRPr>
            </a:pPr>
            <a:r>
              <a:t>Geopolitical, Investment &amp; Regulatory Landscape:</a:t>
            </a:r>
          </a:p>
          <a:p>
            <a:pPr defTabSz="649223">
              <a:spcBef>
                <a:spcPts val="400"/>
              </a:spcBef>
              <a:defRPr sz="2556">
                <a:solidFill>
                  <a:srgbClr val="FFFFFF"/>
                </a:solidFill>
              </a:defRPr>
            </a:pPr>
            <a:r>
              <a:t>Implications for Transactions</a:t>
            </a:r>
          </a:p>
        </p:txBody>
      </p:sp>
      <p:sp>
        <p:nvSpPr>
          <p:cNvPr id="347" name="Content Placeholder 2"/>
          <p:cNvSpPr txBox="1">
            <a:spLocks noGrp="1"/>
          </p:cNvSpPr>
          <p:nvPr>
            <p:ph type="body" sz="quarter" idx="1"/>
          </p:nvPr>
        </p:nvSpPr>
        <p:spPr>
          <a:xfrm>
            <a:off x="943598" y="2973636"/>
            <a:ext cx="7870826" cy="1171576"/>
          </a:xfrm>
          <a:prstGeom prst="rect">
            <a:avLst/>
          </a:prstGeom>
        </p:spPr>
        <p:txBody>
          <a:bodyPr/>
          <a:lstStyle/>
          <a:p>
            <a:pPr>
              <a:defRPr sz="1800" b="0"/>
            </a:pPr>
            <a:r>
              <a:t>Professor Ioannis Kokkoris</a:t>
            </a:r>
          </a:p>
          <a:p>
            <a:pPr>
              <a:defRPr sz="1800" b="0"/>
            </a:pPr>
            <a:r>
              <a:t>Chair in Competition Law and Economics</a:t>
            </a:r>
          </a:p>
          <a:p>
            <a:pPr>
              <a:defRPr sz="1800" b="0"/>
            </a:pPr>
            <a:r>
              <a:t>Director, Centre for Commercial Law Studies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t>10</a:t>
            </a:fld>
            <a:endParaRPr/>
          </a:p>
        </p:txBody>
      </p:sp>
      <p:sp>
        <p:nvSpPr>
          <p:cNvPr id="366"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Evidence / 2</a:t>
            </a:r>
          </a:p>
        </p:txBody>
      </p:sp>
      <p:sp>
        <p:nvSpPr>
          <p:cNvPr id="367" name="Text Placeholder 4"/>
          <p:cNvSpPr txBox="1">
            <a:spLocks noGrp="1"/>
          </p:cNvSpPr>
          <p:nvPr>
            <p:ph type="body" idx="1"/>
          </p:nvPr>
        </p:nvSpPr>
        <p:spPr>
          <a:xfrm>
            <a:off x="254555" y="873984"/>
            <a:ext cx="8637779" cy="3391263"/>
          </a:xfrm>
          <a:prstGeom prst="rect">
            <a:avLst/>
          </a:prstGeom>
        </p:spPr>
        <p:txBody>
          <a:bodyPr lIns="45719" tIns="45719" rIns="45719" bIns="45719">
            <a:normAutofit fontScale="92500"/>
          </a:bodyPr>
          <a:lstStyle/>
          <a:p>
            <a:pPr>
              <a:defRPr sz="2200">
                <a:solidFill>
                  <a:srgbClr val="1C3D74"/>
                </a:solidFill>
              </a:defRPr>
            </a:pPr>
            <a:r>
              <a:rPr dirty="0"/>
              <a:t>“I strongly believe that industrial policy is key for our prosperity and in relation to the outside world, as well as in the development of European territories and regions. […] This industrial policy […] must have production targets on European soil, training initiatives, joint investments, and it must consolidate what we have already done in strategic sectors: raw materials, semiconductors, digital technology and healthcare, where European policy is also a response to the needs of our fellow citizens. It is this policy alone that will enable us to respond to the shortages of medicines we are experiencing, or to the issue of patient access.” </a:t>
            </a:r>
            <a:endParaRPr lang="en-GB" dirty="0"/>
          </a:p>
          <a:p>
            <a:pPr>
              <a:defRPr sz="2200">
                <a:solidFill>
                  <a:srgbClr val="1C3D74"/>
                </a:solidFill>
              </a:defRPr>
            </a:pPr>
            <a:br>
              <a:rPr dirty="0"/>
            </a:br>
            <a:r>
              <a:rPr dirty="0"/>
              <a:t>– Emmanuel Macron (26 April 2024)</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t>11</a:t>
            </a:fld>
            <a:endParaRPr/>
          </a:p>
        </p:txBody>
      </p:sp>
      <p:sp>
        <p:nvSpPr>
          <p:cNvPr id="370"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EU Law</a:t>
            </a:r>
          </a:p>
        </p:txBody>
      </p:sp>
      <p:sp>
        <p:nvSpPr>
          <p:cNvPr id="371" name="Text Placeholder 4"/>
          <p:cNvSpPr txBox="1">
            <a:spLocks noGrp="1"/>
          </p:cNvSpPr>
          <p:nvPr>
            <p:ph type="body" idx="1"/>
          </p:nvPr>
        </p:nvSpPr>
        <p:spPr>
          <a:xfrm>
            <a:off x="254555" y="873984"/>
            <a:ext cx="8637779" cy="3391263"/>
          </a:xfrm>
          <a:prstGeom prst="rect">
            <a:avLst/>
          </a:prstGeom>
        </p:spPr>
        <p:txBody>
          <a:bodyPr lIns="45719" tIns="45719" rIns="45719" bIns="45719"/>
          <a:lstStyle/>
          <a:p>
            <a:pPr marL="274320" indent="-274320" defTabSz="877823">
              <a:spcBef>
                <a:spcPts val="900"/>
              </a:spcBef>
              <a:buSzPct val="100000"/>
              <a:buFont typeface="Arial"/>
              <a:buChar char="•"/>
              <a:defRPr sz="2304">
                <a:solidFill>
                  <a:srgbClr val="1C3D74"/>
                </a:solidFill>
              </a:defRPr>
            </a:pPr>
            <a:r>
              <a:rPr dirty="0"/>
              <a:t>Regulation 2019/452 (‘FDI Screening Regulation’)</a:t>
            </a:r>
          </a:p>
          <a:p>
            <a:pPr marL="274320" indent="-274320" defTabSz="877823">
              <a:spcBef>
                <a:spcPts val="900"/>
              </a:spcBef>
              <a:buSzPct val="100000"/>
              <a:buFont typeface="Arial"/>
              <a:buChar char="•"/>
              <a:defRPr sz="2304">
                <a:solidFill>
                  <a:srgbClr val="1C3D74"/>
                </a:solidFill>
              </a:defRPr>
            </a:pPr>
            <a:r>
              <a:rPr dirty="0"/>
              <a:t>Regulation 2022/2560 (‘Foreign Subsidies Regulation’)</a:t>
            </a:r>
          </a:p>
          <a:p>
            <a:pPr marL="274320" indent="-274320" defTabSz="877823">
              <a:spcBef>
                <a:spcPts val="900"/>
              </a:spcBef>
              <a:buSzPct val="100000"/>
              <a:buFont typeface="Arial"/>
              <a:buChar char="•"/>
              <a:defRPr sz="2304">
                <a:solidFill>
                  <a:srgbClr val="1C3D74"/>
                </a:solidFill>
              </a:defRPr>
            </a:pPr>
            <a:r>
              <a:rPr dirty="0"/>
              <a:t>European Economic Security Strategy (2023)</a:t>
            </a:r>
          </a:p>
          <a:p>
            <a:pPr marL="274320" indent="-274320" defTabSz="877823">
              <a:spcBef>
                <a:spcPts val="900"/>
              </a:spcBef>
              <a:buSzPct val="100000"/>
              <a:buFont typeface="Arial"/>
              <a:buChar char="•"/>
              <a:defRPr sz="2304">
                <a:solidFill>
                  <a:srgbClr val="1C3D74"/>
                </a:solidFill>
              </a:defRPr>
            </a:pPr>
            <a:r>
              <a:rPr dirty="0"/>
              <a:t>Proposal for a revised FDI Screening Regulation (2024)</a:t>
            </a:r>
          </a:p>
          <a:p>
            <a:pPr marL="713231" lvl="1" indent="-274320" defTabSz="877823">
              <a:spcBef>
                <a:spcPts val="900"/>
              </a:spcBef>
              <a:buSzPct val="100000"/>
              <a:buFont typeface="Arial"/>
              <a:buChar char="•"/>
              <a:defRPr sz="2304">
                <a:solidFill>
                  <a:srgbClr val="1C3D74"/>
                </a:solidFill>
              </a:defRPr>
            </a:pPr>
            <a:r>
              <a:rPr dirty="0"/>
              <a:t>to ensure that all MSs have a screening mechanism in place</a:t>
            </a:r>
          </a:p>
          <a:p>
            <a:pPr marL="713231" lvl="1" indent="-274320" defTabSz="877823">
              <a:spcBef>
                <a:spcPts val="900"/>
              </a:spcBef>
              <a:buSzPct val="100000"/>
              <a:buFont typeface="Arial"/>
              <a:buChar char="•"/>
              <a:defRPr sz="2304">
                <a:solidFill>
                  <a:srgbClr val="1C3D74"/>
                </a:solidFill>
              </a:defRPr>
            </a:pPr>
            <a:r>
              <a:rPr dirty="0"/>
              <a:t>to </a:t>
            </a:r>
            <a:r>
              <a:rPr dirty="0" err="1"/>
              <a:t>harmonise</a:t>
            </a:r>
            <a:r>
              <a:rPr dirty="0"/>
              <a:t> national rules, </a:t>
            </a:r>
            <a:r>
              <a:rPr dirty="0" err="1"/>
              <a:t>eg</a:t>
            </a:r>
            <a:r>
              <a:rPr dirty="0"/>
              <a:t> minimum sectoral scope</a:t>
            </a:r>
          </a:p>
          <a:p>
            <a:pPr marL="713231" lvl="1" indent="-274320" defTabSz="877823">
              <a:spcBef>
                <a:spcPts val="900"/>
              </a:spcBef>
              <a:buSzPct val="100000"/>
              <a:buFont typeface="Arial"/>
              <a:buChar char="•"/>
              <a:defRPr sz="2304">
                <a:solidFill>
                  <a:srgbClr val="1C3D74"/>
                </a:solidFill>
              </a:defRPr>
            </a:pPr>
            <a:r>
              <a:rPr dirty="0"/>
              <a:t>to capture EU investors controlled by non-EU entities (not covered by the current Regulation per C-106/22 </a:t>
            </a:r>
            <a:r>
              <a:rPr i="1" dirty="0" err="1"/>
              <a:t>Xella</a:t>
            </a:r>
            <a:r>
              <a:rPr dirty="0"/>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t>12</a:t>
            </a:fld>
            <a:endParaRPr/>
          </a:p>
        </p:txBody>
      </p:sp>
      <p:sp>
        <p:nvSpPr>
          <p:cNvPr id="374"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FDI Screening and Protectionism / 1</a:t>
            </a:r>
          </a:p>
        </p:txBody>
      </p:sp>
      <p:sp>
        <p:nvSpPr>
          <p:cNvPr id="375" name="Text Placeholder 4"/>
          <p:cNvSpPr txBox="1">
            <a:spLocks noGrp="1"/>
          </p:cNvSpPr>
          <p:nvPr>
            <p:ph type="body" idx="1"/>
          </p:nvPr>
        </p:nvSpPr>
        <p:spPr>
          <a:xfrm>
            <a:off x="253110" y="934306"/>
            <a:ext cx="8637779" cy="3391263"/>
          </a:xfrm>
          <a:prstGeom prst="rect">
            <a:avLst/>
          </a:prstGeom>
        </p:spPr>
        <p:txBody>
          <a:bodyPr lIns="45719" tIns="45719" rIns="45719" bIns="45719">
            <a:normAutofit/>
          </a:bodyPr>
          <a:lstStyle/>
          <a:p>
            <a:pPr marL="285750" indent="-285750">
              <a:buSzPct val="100000"/>
              <a:buFont typeface="Arial"/>
              <a:buChar char="•"/>
              <a:defRPr sz="2400">
                <a:solidFill>
                  <a:srgbClr val="1C3D74"/>
                </a:solidFill>
              </a:defRPr>
            </a:pPr>
            <a:r>
              <a:rPr sz="2000" dirty="0"/>
              <a:t>Asking whether EU economic regulation is protectionist is not new (</a:t>
            </a:r>
            <a:r>
              <a:rPr sz="2000" dirty="0" err="1"/>
              <a:t>eg</a:t>
            </a:r>
            <a:r>
              <a:rPr sz="2000" dirty="0"/>
              <a:t> Bradford 2023 on protectionism in merger control)</a:t>
            </a:r>
          </a:p>
          <a:p>
            <a:pPr marL="285750" indent="-285750">
              <a:buSzPct val="100000"/>
              <a:buFont typeface="Arial"/>
              <a:buChar char="•"/>
              <a:defRPr sz="2400">
                <a:solidFill>
                  <a:srgbClr val="1C3D74"/>
                </a:solidFill>
              </a:defRPr>
            </a:pPr>
            <a:r>
              <a:rPr sz="2000" dirty="0"/>
              <a:t>The FDI Screening Regulation allows screening on ‘security or public order’ grounds, not on economic grounds </a:t>
            </a:r>
          </a:p>
          <a:p>
            <a:pPr marL="285750" indent="-285750">
              <a:buSzPct val="100000"/>
              <a:buFont typeface="Arial"/>
              <a:buChar char="•"/>
              <a:defRPr sz="2400">
                <a:solidFill>
                  <a:srgbClr val="1C3D74"/>
                </a:solidFill>
              </a:defRPr>
            </a:pPr>
            <a:r>
              <a:rPr sz="2000" dirty="0"/>
              <a:t>It provides a broad range of factors that may be taken into account (Art 4), but doesn’t constrain interpretation by MSs</a:t>
            </a:r>
          </a:p>
          <a:p>
            <a:pPr marL="285750" indent="-285750">
              <a:buSzPct val="100000"/>
              <a:buFont typeface="Arial"/>
              <a:buChar char="•"/>
              <a:defRPr sz="2400">
                <a:solidFill>
                  <a:srgbClr val="1C3D74"/>
                </a:solidFill>
              </a:defRPr>
            </a:pPr>
            <a:r>
              <a:rPr sz="2000" dirty="0"/>
              <a:t>Some argue that </a:t>
            </a:r>
            <a:r>
              <a:rPr sz="2000" dirty="0" err="1"/>
              <a:t>centralised</a:t>
            </a:r>
            <a:r>
              <a:rPr sz="2000" dirty="0"/>
              <a:t> screening would be protectionist</a:t>
            </a:r>
          </a:p>
          <a:p>
            <a:pPr marL="285750" indent="-285750">
              <a:buSzPct val="100000"/>
              <a:buFont typeface="Arial"/>
              <a:buChar char="•"/>
              <a:defRPr sz="2400">
                <a:solidFill>
                  <a:srgbClr val="1C3D74"/>
                </a:solidFill>
              </a:defRPr>
            </a:pPr>
            <a:r>
              <a:rPr sz="2000" dirty="0"/>
              <a:t>But that depends on the concrete approach to enforcement</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t>13</a:t>
            </a:fld>
            <a:endParaRPr/>
          </a:p>
        </p:txBody>
      </p:sp>
      <p:sp>
        <p:nvSpPr>
          <p:cNvPr id="378"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FDI Screening and Protectionism / 2</a:t>
            </a:r>
          </a:p>
        </p:txBody>
      </p:sp>
      <p:sp>
        <p:nvSpPr>
          <p:cNvPr id="379" name="Text Placeholder 4"/>
          <p:cNvSpPr txBox="1">
            <a:spLocks noGrp="1"/>
          </p:cNvSpPr>
          <p:nvPr>
            <p:ph type="body" idx="1"/>
          </p:nvPr>
        </p:nvSpPr>
        <p:spPr>
          <a:xfrm>
            <a:off x="250095" y="1080239"/>
            <a:ext cx="8637779" cy="3391263"/>
          </a:xfrm>
          <a:prstGeom prst="rect">
            <a:avLst/>
          </a:prstGeom>
        </p:spPr>
        <p:txBody>
          <a:bodyPr lIns="45719" tIns="45719" rIns="45719" bIns="45719">
            <a:normAutofit/>
          </a:bodyPr>
          <a:lstStyle/>
          <a:p>
            <a:pPr marL="280035" indent="-280035" defTabSz="896111">
              <a:spcBef>
                <a:spcPts val="900"/>
              </a:spcBef>
              <a:buSzPct val="100000"/>
              <a:buFont typeface="Arial"/>
              <a:buChar char="•"/>
              <a:defRPr sz="2352">
                <a:solidFill>
                  <a:srgbClr val="1C3D74"/>
                </a:solidFill>
              </a:defRPr>
            </a:pPr>
            <a:r>
              <a:rPr sz="2000" dirty="0"/>
              <a:t>Protectionism is in the eye of the beholder</a:t>
            </a:r>
            <a:endParaRPr lang="en-GB" sz="2000" dirty="0"/>
          </a:p>
          <a:p>
            <a:pPr defTabSz="896111">
              <a:spcBef>
                <a:spcPts val="900"/>
              </a:spcBef>
              <a:buSzPct val="100000"/>
              <a:defRPr sz="2352">
                <a:solidFill>
                  <a:srgbClr val="1C3D74"/>
                </a:solidFill>
              </a:defRPr>
            </a:pPr>
            <a:endParaRPr sz="2000" dirty="0"/>
          </a:p>
          <a:p>
            <a:pPr marL="280035" indent="-280035" defTabSz="896111">
              <a:spcBef>
                <a:spcPts val="900"/>
              </a:spcBef>
              <a:buSzPct val="100000"/>
              <a:buFont typeface="Arial"/>
              <a:buChar char="•"/>
              <a:defRPr sz="2352">
                <a:solidFill>
                  <a:srgbClr val="1C3D74"/>
                </a:solidFill>
              </a:defRPr>
            </a:pPr>
            <a:r>
              <a:rPr sz="2000" dirty="0"/>
              <a:t>“Until about 2016, investment screening enjoyed rather </a:t>
            </a:r>
            <a:r>
              <a:rPr sz="2000" dirty="0" err="1"/>
              <a:t>unfavourable</a:t>
            </a:r>
            <a:r>
              <a:rPr sz="2000" dirty="0"/>
              <a:t> press in many [MSs] and within [EU] institutions. An air of ‘protectionism’ was associated with some of the few cases that came to public attention. Investment screening was considered a barrier to international capital flows and an obstacle to economic opportunities […] In the few years that have passed since then, perceptions in many [MSs] have changed quite dramatically…” (OECD 2022, p. 16)</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TextBox 12"/>
          <p:cNvSpPr txBox="1">
            <a:spLocks noGrp="1"/>
          </p:cNvSpPr>
          <p:nvPr>
            <p:ph type="sldNum" sz="quarter" idx="2"/>
          </p:nvPr>
        </p:nvSpPr>
        <p:spPr>
          <a:xfrm>
            <a:off x="8627467" y="4846637"/>
            <a:ext cx="238722"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rPr/>
              <a:t>14</a:t>
            </a:fld>
            <a:endParaRPr/>
          </a:p>
        </p:txBody>
      </p:sp>
      <p:sp>
        <p:nvSpPr>
          <p:cNvPr id="382"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FDI Screening and Protectionism / 3</a:t>
            </a:r>
          </a:p>
        </p:txBody>
      </p:sp>
      <p:sp>
        <p:nvSpPr>
          <p:cNvPr id="383" name="Text Placeholder 4"/>
          <p:cNvSpPr txBox="1">
            <a:spLocks noGrp="1"/>
          </p:cNvSpPr>
          <p:nvPr>
            <p:ph type="body" idx="1"/>
          </p:nvPr>
        </p:nvSpPr>
        <p:spPr>
          <a:xfrm>
            <a:off x="267254" y="1038988"/>
            <a:ext cx="8637779" cy="3391263"/>
          </a:xfrm>
          <a:prstGeom prst="rect">
            <a:avLst/>
          </a:prstGeom>
        </p:spPr>
        <p:txBody>
          <a:bodyPr lIns="45719" tIns="45719" rIns="45719" bIns="45719"/>
          <a:lstStyle/>
          <a:p>
            <a:pPr marL="285750" indent="-285750">
              <a:buSzPct val="100000"/>
              <a:buFont typeface="Arial"/>
              <a:buChar char="•"/>
              <a:defRPr sz="2400">
                <a:solidFill>
                  <a:srgbClr val="1C3D74"/>
                </a:solidFill>
              </a:defRPr>
            </a:pPr>
            <a:r>
              <a:rPr dirty="0"/>
              <a:t>Arguments against the protectionist reading</a:t>
            </a:r>
            <a:endParaRPr lang="en-GB" dirty="0"/>
          </a:p>
          <a:p>
            <a:pPr marL="285750" indent="-285750">
              <a:buSzPct val="100000"/>
              <a:buFont typeface="Arial"/>
              <a:buChar char="•"/>
              <a:defRPr sz="2400">
                <a:solidFill>
                  <a:srgbClr val="1C3D74"/>
                </a:solidFill>
              </a:defRPr>
            </a:pPr>
            <a:r>
              <a:rPr lang="en-GB" dirty="0"/>
              <a:t>D</a:t>
            </a:r>
            <a:r>
              <a:rPr dirty="0" err="1"/>
              <a:t>ecentralised</a:t>
            </a:r>
            <a:r>
              <a:rPr dirty="0"/>
              <a:t> enforcement prevents distortions</a:t>
            </a:r>
            <a:endParaRPr lang="en-GB" dirty="0"/>
          </a:p>
          <a:p>
            <a:pPr marL="285750" indent="-285750">
              <a:buSzPct val="100000"/>
              <a:buFont typeface="Arial"/>
              <a:buChar char="•"/>
              <a:defRPr sz="2400">
                <a:solidFill>
                  <a:srgbClr val="1C3D74"/>
                </a:solidFill>
              </a:defRPr>
            </a:pPr>
            <a:r>
              <a:rPr lang="en-GB" dirty="0"/>
              <a:t>F</a:t>
            </a:r>
            <a:r>
              <a:rPr dirty="0" err="1"/>
              <a:t>lexible</a:t>
            </a:r>
            <a:r>
              <a:rPr dirty="0"/>
              <a:t> notions of ‘security’ and ‘public order’ are necessary to address a diverse range challenges</a:t>
            </a:r>
            <a:endParaRPr lang="en-GB" dirty="0"/>
          </a:p>
          <a:p>
            <a:pPr marL="285750" indent="-285750">
              <a:buSzPct val="100000"/>
              <a:buFont typeface="Arial"/>
              <a:buChar char="•"/>
              <a:defRPr sz="2400">
                <a:solidFill>
                  <a:srgbClr val="1C3D74"/>
                </a:solidFill>
              </a:defRPr>
            </a:pPr>
            <a:r>
              <a:rPr lang="en-GB" dirty="0"/>
              <a:t>M</a:t>
            </a:r>
            <a:r>
              <a:rPr dirty="0"/>
              <a:t>ay enhance free trade globally (to establish reciprocity)</a:t>
            </a:r>
            <a:endParaRPr lang="en-GB" dirty="0"/>
          </a:p>
          <a:p>
            <a:pPr marL="285750" indent="-285750">
              <a:buSzPct val="100000"/>
              <a:buFont typeface="Arial"/>
              <a:buChar char="•"/>
              <a:defRPr sz="2400">
                <a:solidFill>
                  <a:srgbClr val="1C3D74"/>
                </a:solidFill>
              </a:defRPr>
            </a:pPr>
            <a:r>
              <a:rPr dirty="0"/>
              <a:t>86% of transactions cleared unconditionally in 2022</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TextBox 12"/>
          <p:cNvSpPr txBox="1">
            <a:spLocks noGrp="1"/>
          </p:cNvSpPr>
          <p:nvPr>
            <p:ph type="sldNum" sz="quarter" idx="2"/>
          </p:nvPr>
        </p:nvSpPr>
        <p:spPr>
          <a:xfrm>
            <a:off x="8642549" y="4846637"/>
            <a:ext cx="223640"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rPr/>
              <a:t>15</a:t>
            </a:fld>
            <a:endParaRPr/>
          </a:p>
        </p:txBody>
      </p:sp>
      <p:sp>
        <p:nvSpPr>
          <p:cNvPr id="386"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FDI Screening and Protectionism / 4</a:t>
            </a:r>
          </a:p>
        </p:txBody>
      </p:sp>
      <p:sp>
        <p:nvSpPr>
          <p:cNvPr id="387" name="Text Placeholder 4"/>
          <p:cNvSpPr txBox="1">
            <a:spLocks noGrp="1"/>
          </p:cNvSpPr>
          <p:nvPr>
            <p:ph type="body" idx="1"/>
          </p:nvPr>
        </p:nvSpPr>
        <p:spPr>
          <a:xfrm>
            <a:off x="254555" y="873984"/>
            <a:ext cx="8637779" cy="3391263"/>
          </a:xfrm>
          <a:prstGeom prst="rect">
            <a:avLst/>
          </a:prstGeom>
        </p:spPr>
        <p:txBody>
          <a:bodyPr lIns="45719" tIns="45719" rIns="45719" bIns="45719"/>
          <a:lstStyle/>
          <a:p>
            <a:pPr marL="251459" indent="-251459" defTabSz="804672">
              <a:spcBef>
                <a:spcPts val="800"/>
              </a:spcBef>
              <a:buSzPct val="100000"/>
              <a:buFont typeface="Arial"/>
              <a:buChar char="•"/>
              <a:defRPr sz="2112">
                <a:solidFill>
                  <a:srgbClr val="1C3D74"/>
                </a:solidFill>
              </a:defRPr>
            </a:pPr>
            <a:r>
              <a:rPr dirty="0"/>
              <a:t>Arguments for the protectionist reading</a:t>
            </a:r>
            <a:endParaRPr lang="en-GB" dirty="0"/>
          </a:p>
          <a:p>
            <a:pPr marL="251459" indent="-251459" defTabSz="804672">
              <a:spcBef>
                <a:spcPts val="800"/>
              </a:spcBef>
              <a:buSzPct val="100000"/>
              <a:buFont typeface="Arial"/>
              <a:buChar char="•"/>
              <a:defRPr sz="2112">
                <a:solidFill>
                  <a:srgbClr val="1C3D74"/>
                </a:solidFill>
              </a:defRPr>
            </a:pPr>
            <a:r>
              <a:rPr lang="en-GB" dirty="0"/>
              <a:t>C</a:t>
            </a:r>
            <a:r>
              <a:rPr dirty="0" err="1"/>
              <a:t>riteria</a:t>
            </a:r>
            <a:r>
              <a:rPr dirty="0"/>
              <a:t> too vague if not openly misleading</a:t>
            </a:r>
            <a:endParaRPr lang="en-GB" dirty="0"/>
          </a:p>
          <a:p>
            <a:pPr marL="251459" indent="-251459" defTabSz="804672">
              <a:spcBef>
                <a:spcPts val="800"/>
              </a:spcBef>
              <a:buSzPct val="100000"/>
              <a:buFont typeface="Arial"/>
              <a:buChar char="•"/>
              <a:defRPr sz="2112">
                <a:solidFill>
                  <a:srgbClr val="1C3D74"/>
                </a:solidFill>
              </a:defRPr>
            </a:pPr>
            <a:r>
              <a:rPr lang="en-GB" dirty="0"/>
              <a:t>L</a:t>
            </a:r>
            <a:r>
              <a:rPr dirty="0"/>
              <a:t>egal uncertainty deters FDI regardless of security implications</a:t>
            </a:r>
            <a:endParaRPr lang="en-GB" dirty="0"/>
          </a:p>
          <a:p>
            <a:pPr marL="251459" indent="-251459" defTabSz="804672">
              <a:spcBef>
                <a:spcPts val="800"/>
              </a:spcBef>
              <a:buSzPct val="100000"/>
              <a:buFont typeface="Arial"/>
              <a:buChar char="•"/>
              <a:defRPr sz="2112">
                <a:solidFill>
                  <a:srgbClr val="1C3D74"/>
                </a:solidFill>
              </a:defRPr>
            </a:pPr>
            <a:r>
              <a:rPr dirty="0"/>
              <a:t>EUMR already protects relevant interests (Art 21)</a:t>
            </a:r>
            <a:endParaRPr lang="en-GB" dirty="0"/>
          </a:p>
          <a:p>
            <a:pPr marL="251459" indent="-251459" defTabSz="804672">
              <a:spcBef>
                <a:spcPts val="800"/>
              </a:spcBef>
              <a:buSzPct val="100000"/>
              <a:buFont typeface="Arial"/>
              <a:buChar char="•"/>
              <a:defRPr sz="2112">
                <a:solidFill>
                  <a:srgbClr val="1C3D74"/>
                </a:solidFill>
              </a:defRPr>
            </a:pPr>
            <a:r>
              <a:rPr lang="en-GB" dirty="0"/>
              <a:t>C</a:t>
            </a:r>
            <a:r>
              <a:rPr dirty="0" err="1"/>
              <a:t>oncern</a:t>
            </a:r>
            <a:r>
              <a:rPr dirty="0"/>
              <a:t> with reciprocity has nothing to do with security</a:t>
            </a:r>
            <a:endParaRPr lang="en-GB" dirty="0"/>
          </a:p>
          <a:p>
            <a:pPr marL="251459" indent="-251459" defTabSz="804672">
              <a:spcBef>
                <a:spcPts val="800"/>
              </a:spcBef>
              <a:buSzPct val="100000"/>
              <a:buFont typeface="Arial"/>
              <a:buChar char="•"/>
              <a:defRPr sz="2112">
                <a:solidFill>
                  <a:srgbClr val="1C3D74"/>
                </a:solidFill>
              </a:defRPr>
            </a:pPr>
            <a:r>
              <a:rPr lang="en-GB" dirty="0"/>
              <a:t>O</a:t>
            </a:r>
            <a:r>
              <a:rPr dirty="0" err="1"/>
              <a:t>nly</a:t>
            </a:r>
            <a:r>
              <a:rPr dirty="0"/>
              <a:t> a stepping stone to a fully </a:t>
            </a:r>
            <a:r>
              <a:rPr dirty="0" err="1"/>
              <a:t>harmonised</a:t>
            </a:r>
            <a:r>
              <a:rPr dirty="0"/>
              <a:t> mechanism</a:t>
            </a:r>
            <a:endParaRPr lang="en-GB" dirty="0"/>
          </a:p>
          <a:p>
            <a:pPr marL="251459" indent="-251459" defTabSz="804672">
              <a:spcBef>
                <a:spcPts val="800"/>
              </a:spcBef>
              <a:buSzPct val="100000"/>
              <a:buFont typeface="Arial"/>
              <a:buChar char="•"/>
              <a:defRPr sz="2112">
                <a:solidFill>
                  <a:srgbClr val="1C3D74"/>
                </a:solidFill>
              </a:defRPr>
            </a:pPr>
            <a:r>
              <a:rPr lang="en-GB" dirty="0"/>
              <a:t>B</a:t>
            </a:r>
            <a:r>
              <a:rPr dirty="0"/>
              <a:t>locked transactions don’t consider deterrence</a:t>
            </a:r>
            <a:endParaRPr lang="en-GB" dirty="0"/>
          </a:p>
          <a:p>
            <a:pPr marL="251459" indent="-251459" defTabSz="804672">
              <a:spcBef>
                <a:spcPts val="800"/>
              </a:spcBef>
              <a:buSzPct val="100000"/>
              <a:buFont typeface="Arial"/>
              <a:buChar char="•"/>
              <a:defRPr sz="2112">
                <a:solidFill>
                  <a:srgbClr val="1C3D74"/>
                </a:solidFill>
              </a:defRPr>
            </a:pPr>
            <a:r>
              <a:rPr lang="en-GB" dirty="0"/>
              <a:t>C</a:t>
            </a:r>
            <a:r>
              <a:rPr dirty="0"/>
              <a:t>ross-border M&amp;A fell 12-17% per year (</a:t>
            </a:r>
            <a:r>
              <a:rPr dirty="0" err="1"/>
              <a:t>Eichenauer</a:t>
            </a:r>
            <a:r>
              <a:rPr dirty="0"/>
              <a:t>-Wang, 2024)</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 name="TextBox 12"/>
          <p:cNvSpPr txBox="1">
            <a:spLocks noGrp="1"/>
          </p:cNvSpPr>
          <p:nvPr>
            <p:ph type="sldNum" sz="quarter" idx="2"/>
          </p:nvPr>
        </p:nvSpPr>
        <p:spPr>
          <a:xfrm>
            <a:off x="8627467" y="4846637"/>
            <a:ext cx="238722"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t>16</a:t>
            </a:fld>
            <a:endParaRPr/>
          </a:p>
        </p:txBody>
      </p:sp>
      <p:sp>
        <p:nvSpPr>
          <p:cNvPr id="394" name="Content Placeholder 3"/>
          <p:cNvSpPr txBox="1">
            <a:spLocks noGrp="1"/>
          </p:cNvSpPr>
          <p:nvPr>
            <p:ph type="title" idx="4294967295"/>
          </p:nvPr>
        </p:nvSpPr>
        <p:spPr>
          <a:xfrm>
            <a:off x="250095" y="262395"/>
            <a:ext cx="8672098" cy="671911"/>
          </a:xfrm>
          <a:prstGeom prst="rect">
            <a:avLst/>
          </a:prstGeom>
        </p:spPr>
        <p:txBody>
          <a:bodyPr anchor="t">
            <a:normAutofit/>
          </a:bodyPr>
          <a:lstStyle>
            <a:lvl1pPr defTabSz="768095">
              <a:spcBef>
                <a:spcPts val="800"/>
              </a:spcBef>
              <a:defRPr sz="2688"/>
            </a:lvl1pPr>
          </a:lstStyle>
          <a:p>
            <a:r>
              <a:t>Intra-EU Operations: The Safran / Microtecnica Case</a:t>
            </a:r>
          </a:p>
        </p:txBody>
      </p:sp>
      <p:sp>
        <p:nvSpPr>
          <p:cNvPr id="395" name="Text Placeholder 4"/>
          <p:cNvSpPr txBox="1">
            <a:spLocks noGrp="1"/>
          </p:cNvSpPr>
          <p:nvPr>
            <p:ph type="body" idx="1"/>
          </p:nvPr>
        </p:nvSpPr>
        <p:spPr>
          <a:xfrm>
            <a:off x="254555" y="873984"/>
            <a:ext cx="8637779" cy="3391263"/>
          </a:xfrm>
          <a:prstGeom prst="rect">
            <a:avLst/>
          </a:prstGeom>
        </p:spPr>
        <p:txBody>
          <a:bodyPr lIns="45719" tIns="45719" rIns="45719" bIns="45719"/>
          <a:lstStyle/>
          <a:p>
            <a:pPr marL="285750" indent="-285750">
              <a:buSzPct val="100000"/>
              <a:buFont typeface="Arial"/>
              <a:buChar char="•"/>
              <a:defRPr sz="2400">
                <a:solidFill>
                  <a:srgbClr val="1C3D74"/>
                </a:solidFill>
              </a:defRPr>
            </a:pPr>
            <a:r>
              <a:t>Safran is a French jet engine maker</a:t>
            </a:r>
          </a:p>
          <a:p>
            <a:pPr marL="285750" indent="-285750">
              <a:buSzPct val="100000"/>
              <a:buFont typeface="Arial"/>
              <a:buChar char="•"/>
              <a:defRPr sz="2400">
                <a:solidFill>
                  <a:srgbClr val="1C3D74"/>
                </a:solidFill>
              </a:defRPr>
            </a:pPr>
            <a:r>
              <a:t>Microtecnica is the Italian subsidiary of Collins Aerospace</a:t>
            </a:r>
          </a:p>
          <a:p>
            <a:pPr marL="285750" indent="-285750">
              <a:buSzPct val="100000"/>
              <a:buFont typeface="Arial"/>
              <a:buChar char="•"/>
              <a:defRPr sz="2400">
                <a:solidFill>
                  <a:srgbClr val="1C3D74"/>
                </a:solidFill>
              </a:defRPr>
            </a:pPr>
            <a:r>
              <a:t>Safran agreed to acquire from Collins its flight control business (which includes Microtecnica) for $1.8 bln</a:t>
            </a:r>
          </a:p>
          <a:p>
            <a:pPr marL="285750" indent="-285750">
              <a:buSzPct val="100000"/>
              <a:buFont typeface="Arial"/>
              <a:buChar char="•"/>
              <a:defRPr sz="2400">
                <a:solidFill>
                  <a:srgbClr val="1C3D74"/>
                </a:solidFill>
              </a:defRPr>
            </a:pPr>
            <a:r>
              <a:t>Italian government used its ‘golden power’ to halt the sale, claiming that the new owner might fail to “give the necessary priority to the industrial production lines of interest for national defence”</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 name="TextBox 12"/>
          <p:cNvSpPr txBox="1">
            <a:spLocks noGrp="1"/>
          </p:cNvSpPr>
          <p:nvPr>
            <p:ph type="sldNum" sz="quarter" idx="2"/>
          </p:nvPr>
        </p:nvSpPr>
        <p:spPr>
          <a:xfrm>
            <a:off x="8627467" y="4846637"/>
            <a:ext cx="238722"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rPr/>
              <a:t>17</a:t>
            </a:fld>
            <a:endParaRPr/>
          </a:p>
        </p:txBody>
      </p:sp>
      <p:sp>
        <p:nvSpPr>
          <p:cNvPr id="398"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Italy’s ‘Golden Power’ regime</a:t>
            </a:r>
          </a:p>
        </p:txBody>
      </p:sp>
      <p:sp>
        <p:nvSpPr>
          <p:cNvPr id="399" name="Text Placeholder 4"/>
          <p:cNvSpPr txBox="1">
            <a:spLocks noGrp="1"/>
          </p:cNvSpPr>
          <p:nvPr>
            <p:ph type="body" idx="1"/>
          </p:nvPr>
        </p:nvSpPr>
        <p:spPr>
          <a:xfrm>
            <a:off x="254555" y="873984"/>
            <a:ext cx="8637779" cy="3391263"/>
          </a:xfrm>
          <a:prstGeom prst="rect">
            <a:avLst/>
          </a:prstGeom>
        </p:spPr>
        <p:txBody>
          <a:bodyPr lIns="45719" tIns="45719" rIns="45719" bIns="45719"/>
          <a:lstStyle/>
          <a:p>
            <a:pPr marL="211454" indent="-211454" defTabSz="676655">
              <a:spcBef>
                <a:spcPts val="700"/>
              </a:spcBef>
              <a:buSzPct val="100000"/>
              <a:buFont typeface="Arial"/>
              <a:buChar char="•"/>
              <a:defRPr sz="1776">
                <a:solidFill>
                  <a:srgbClr val="1C3D74"/>
                </a:solidFill>
              </a:defRPr>
            </a:pPr>
            <a:r>
              <a:rPr dirty="0"/>
              <a:t>Introduced by Law Decree 21/2012, it is now arguably the most extensive in the EU</a:t>
            </a:r>
          </a:p>
          <a:p>
            <a:pPr marL="549783" lvl="1" indent="-211454" defTabSz="676655">
              <a:spcBef>
                <a:spcPts val="700"/>
              </a:spcBef>
              <a:buSzPct val="100000"/>
              <a:buFont typeface="Arial"/>
              <a:buChar char="•"/>
              <a:defRPr sz="1776">
                <a:solidFill>
                  <a:srgbClr val="1C3D74"/>
                </a:solidFill>
              </a:defRPr>
            </a:pPr>
            <a:r>
              <a:rPr lang="en-GB" dirty="0"/>
              <a:t>S</a:t>
            </a:r>
            <a:r>
              <a:rPr dirty="0"/>
              <a:t>cope: similar to other regimes (plus since 2021 refers to Art 4(1) FDI Reg): </a:t>
            </a:r>
            <a:r>
              <a:rPr dirty="0" err="1"/>
              <a:t>defence</a:t>
            </a:r>
            <a:r>
              <a:rPr dirty="0"/>
              <a:t> and national security; energy, transportation, communication (including 5G), health, agri-food</a:t>
            </a:r>
          </a:p>
          <a:p>
            <a:pPr marL="549783" lvl="1" indent="-211454" defTabSz="676655">
              <a:spcBef>
                <a:spcPts val="700"/>
              </a:spcBef>
              <a:buSzPct val="100000"/>
              <a:buFont typeface="Arial"/>
              <a:buChar char="•"/>
              <a:defRPr sz="1776">
                <a:solidFill>
                  <a:srgbClr val="1C3D74"/>
                </a:solidFill>
              </a:defRPr>
            </a:pPr>
            <a:r>
              <a:rPr lang="en-GB" dirty="0"/>
              <a:t>E</a:t>
            </a:r>
            <a:r>
              <a:rPr dirty="0" err="1"/>
              <a:t>xtra</a:t>
            </a:r>
            <a:r>
              <a:rPr dirty="0"/>
              <a:t> areas: </a:t>
            </a:r>
            <a:r>
              <a:rPr dirty="0" err="1"/>
              <a:t>eg</a:t>
            </a:r>
            <a:r>
              <a:rPr dirty="0"/>
              <a:t> finance (including credit and insurance)</a:t>
            </a:r>
          </a:p>
          <a:p>
            <a:pPr marL="549783" lvl="1" indent="-211454" defTabSz="676655">
              <a:spcBef>
                <a:spcPts val="700"/>
              </a:spcBef>
              <a:buSzPct val="100000"/>
              <a:buFont typeface="Arial"/>
              <a:buChar char="•"/>
              <a:defRPr sz="1776">
                <a:solidFill>
                  <a:srgbClr val="1C3D74"/>
                </a:solidFill>
              </a:defRPr>
            </a:pPr>
            <a:r>
              <a:rPr lang="en-GB" dirty="0"/>
              <a:t>M</a:t>
            </a:r>
            <a:r>
              <a:rPr dirty="0"/>
              <a:t>ay apply to EU (including Italian) investors and even intra-group operations, depending on strategic status of the sector</a:t>
            </a:r>
          </a:p>
          <a:p>
            <a:pPr marL="211454" indent="-211454" defTabSz="676655">
              <a:spcBef>
                <a:spcPts val="700"/>
              </a:spcBef>
              <a:buSzPct val="100000"/>
              <a:buFont typeface="Arial"/>
              <a:buChar char="•"/>
              <a:defRPr sz="1776">
                <a:solidFill>
                  <a:srgbClr val="1C3D74"/>
                </a:solidFill>
              </a:defRPr>
            </a:pPr>
            <a:r>
              <a:rPr dirty="0"/>
              <a:t>Grew from 46 notifications in 2018 to 608 in 2022</a:t>
            </a:r>
          </a:p>
          <a:p>
            <a:pPr marL="211454" indent="-211454" defTabSz="676655">
              <a:spcBef>
                <a:spcPts val="700"/>
              </a:spcBef>
              <a:buSzPct val="100000"/>
              <a:buFont typeface="Arial"/>
              <a:buChar char="•"/>
              <a:defRPr sz="1776">
                <a:solidFill>
                  <a:srgbClr val="1C3D74"/>
                </a:solidFill>
              </a:defRPr>
            </a:pPr>
            <a:r>
              <a:rPr dirty="0"/>
              <a:t>Some commentators (</a:t>
            </a:r>
            <a:r>
              <a:rPr dirty="0" err="1"/>
              <a:t>eg</a:t>
            </a:r>
            <a:r>
              <a:rPr dirty="0"/>
              <a:t> Gallo 2022) claimed that the most incisive provisions were only compatible with EU law due to their temporary nature</a:t>
            </a:r>
          </a:p>
          <a:p>
            <a:pPr marL="211454" indent="-211454" defTabSz="676655">
              <a:spcBef>
                <a:spcPts val="700"/>
              </a:spcBef>
              <a:buSzPct val="100000"/>
              <a:buFont typeface="Arial"/>
              <a:buChar char="•"/>
              <a:defRPr sz="1776">
                <a:solidFill>
                  <a:srgbClr val="1C3D74"/>
                </a:solidFill>
              </a:defRPr>
            </a:pPr>
            <a:r>
              <a:rPr dirty="0"/>
              <a:t>Some of these have since been made permanent: infringement proceeding likely?</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t>18</a:t>
            </a:fld>
            <a:endParaRPr/>
          </a:p>
        </p:txBody>
      </p:sp>
      <p:sp>
        <p:nvSpPr>
          <p:cNvPr id="358"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Evolution</a:t>
            </a:r>
          </a:p>
        </p:txBody>
      </p:sp>
      <p:sp>
        <p:nvSpPr>
          <p:cNvPr id="359" name="Text Placeholder 4"/>
          <p:cNvSpPr txBox="1">
            <a:spLocks noGrp="1"/>
          </p:cNvSpPr>
          <p:nvPr>
            <p:ph type="body" idx="1"/>
          </p:nvPr>
        </p:nvSpPr>
        <p:spPr>
          <a:xfrm>
            <a:off x="284415" y="1058230"/>
            <a:ext cx="8637778" cy="3384550"/>
          </a:xfrm>
          <a:prstGeom prst="rect">
            <a:avLst/>
          </a:prstGeom>
        </p:spPr>
        <p:txBody>
          <a:bodyPr lIns="45719" tIns="45719" rIns="45719" bIns="45719"/>
          <a:lstStyle/>
          <a:p>
            <a:pPr marL="285750" indent="-285750">
              <a:buSzPct val="100000"/>
              <a:buFont typeface="Arial"/>
              <a:buChar char="•"/>
              <a:defRPr sz="2400">
                <a:solidFill>
                  <a:srgbClr val="1C3D74"/>
                </a:solidFill>
              </a:defRPr>
            </a:pPr>
            <a:r>
              <a:rPr sz="2000" dirty="0"/>
              <a:t>No EU-wide FDI framework before 2017</a:t>
            </a:r>
          </a:p>
          <a:p>
            <a:pPr marL="285750" indent="-285750">
              <a:buSzPct val="100000"/>
              <a:buFont typeface="Arial"/>
              <a:buChar char="•"/>
              <a:defRPr sz="2400">
                <a:solidFill>
                  <a:srgbClr val="1C3D74"/>
                </a:solidFill>
              </a:defRPr>
            </a:pPr>
            <a:r>
              <a:rPr sz="2000" dirty="0"/>
              <a:t>2017: Communication</a:t>
            </a:r>
          </a:p>
          <a:p>
            <a:pPr marL="742950" lvl="1" indent="-285750">
              <a:buSzPct val="100000"/>
              <a:buFont typeface="Arial"/>
              <a:buChar char="•"/>
              <a:defRPr sz="1800">
                <a:solidFill>
                  <a:srgbClr val="1C3D74"/>
                </a:solidFill>
              </a:defRPr>
            </a:pPr>
            <a:r>
              <a:rPr dirty="0"/>
              <a:t>‘Welcoming Foreign Direct Investment while Protecting Essential Interests’</a:t>
            </a:r>
          </a:p>
          <a:p>
            <a:pPr marL="285750" indent="-285750">
              <a:buSzPct val="100000"/>
              <a:buFont typeface="Arial"/>
              <a:buChar char="•"/>
              <a:defRPr sz="2400">
                <a:solidFill>
                  <a:srgbClr val="1C3D74"/>
                </a:solidFill>
              </a:defRPr>
            </a:pPr>
            <a:r>
              <a:rPr sz="2000" dirty="0"/>
              <a:t>2019: Regulation 2019/452 (‘Screening Regulation’)</a:t>
            </a:r>
          </a:p>
          <a:p>
            <a:pPr marL="742950" lvl="1" indent="-285750">
              <a:buSzPct val="100000"/>
              <a:buFont typeface="Arial"/>
              <a:buChar char="•"/>
              <a:defRPr sz="1800">
                <a:solidFill>
                  <a:srgbClr val="1C3D74"/>
                </a:solidFill>
              </a:defRPr>
            </a:pPr>
            <a:r>
              <a:rPr dirty="0"/>
              <a:t>Legal basis: Article 207 TFEU</a:t>
            </a:r>
          </a:p>
          <a:p>
            <a:pPr marL="742950" lvl="1" indent="-285750">
              <a:buSzPct val="100000"/>
              <a:buFont typeface="Arial"/>
              <a:buChar char="•"/>
              <a:defRPr sz="1800">
                <a:solidFill>
                  <a:srgbClr val="1C3D74"/>
                </a:solidFill>
              </a:defRPr>
            </a:pPr>
            <a:r>
              <a:rPr dirty="0"/>
              <a:t>Guidance</a:t>
            </a:r>
          </a:p>
          <a:p>
            <a:pPr>
              <a:buSzPct val="100000"/>
              <a:defRPr sz="2400">
                <a:solidFill>
                  <a:srgbClr val="1C3D74"/>
                </a:solidFill>
              </a:defRPr>
            </a:pPr>
            <a:endParaRPr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t>19</a:t>
            </a:fld>
            <a:endParaRPr/>
          </a:p>
        </p:txBody>
      </p:sp>
      <p:sp>
        <p:nvSpPr>
          <p:cNvPr id="362"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rPr dirty="0"/>
              <a:t>Screening Regulation: Goals</a:t>
            </a:r>
          </a:p>
        </p:txBody>
      </p:sp>
      <p:sp>
        <p:nvSpPr>
          <p:cNvPr id="363" name="Text Placeholder 4"/>
          <p:cNvSpPr txBox="1">
            <a:spLocks noGrp="1"/>
          </p:cNvSpPr>
          <p:nvPr>
            <p:ph type="body" idx="1"/>
          </p:nvPr>
        </p:nvSpPr>
        <p:spPr>
          <a:xfrm>
            <a:off x="253111" y="879475"/>
            <a:ext cx="8637778" cy="3384550"/>
          </a:xfrm>
          <a:prstGeom prst="rect">
            <a:avLst/>
          </a:prstGeom>
        </p:spPr>
        <p:txBody>
          <a:bodyPr lIns="45719" tIns="45719" rIns="45719" bIns="45719"/>
          <a:lstStyle/>
          <a:p>
            <a:pPr marL="285750" indent="-285750">
              <a:buSzPct val="100000"/>
              <a:buFont typeface="Arial"/>
              <a:buChar char="•"/>
              <a:defRPr sz="2400">
                <a:solidFill>
                  <a:srgbClr val="1C3D74"/>
                </a:solidFill>
              </a:defRPr>
            </a:pPr>
            <a:r>
              <a:rPr sz="2000" dirty="0"/>
              <a:t>Safeguard security and public order</a:t>
            </a:r>
          </a:p>
          <a:p>
            <a:pPr marL="285750" indent="-285750">
              <a:buSzPct val="100000"/>
              <a:buFont typeface="Arial"/>
              <a:buChar char="•"/>
              <a:defRPr sz="2400">
                <a:solidFill>
                  <a:srgbClr val="1C3D74"/>
                </a:solidFill>
              </a:defRPr>
            </a:pPr>
            <a:r>
              <a:rPr sz="2000" dirty="0"/>
              <a:t>Establish framework and common criteria to identify risk</a:t>
            </a:r>
          </a:p>
          <a:p>
            <a:pPr marL="285750" indent="-285750">
              <a:buSzPct val="100000"/>
              <a:buFont typeface="Arial"/>
              <a:buChar char="•"/>
              <a:defRPr sz="2400">
                <a:solidFill>
                  <a:srgbClr val="1C3D74"/>
                </a:solidFill>
              </a:defRPr>
            </a:pPr>
            <a:r>
              <a:rPr sz="2000" b="1" dirty="0"/>
              <a:t>Enable cooperation between MSs, and MSs and EC</a:t>
            </a:r>
          </a:p>
          <a:p>
            <a:pPr marL="742950" lvl="1" indent="-285750">
              <a:buSzPct val="100000"/>
              <a:buFont typeface="Arial"/>
              <a:buChar char="•"/>
              <a:defRPr sz="1800">
                <a:solidFill>
                  <a:srgbClr val="1C3D74"/>
                </a:solidFill>
              </a:defRPr>
            </a:pPr>
            <a:r>
              <a:rPr dirty="0" err="1"/>
              <a:t>eg</a:t>
            </a:r>
            <a:r>
              <a:rPr dirty="0"/>
              <a:t> target undertaking has subsidiaries in several MSs</a:t>
            </a:r>
          </a:p>
          <a:p>
            <a:pPr marL="285750" indent="-285750">
              <a:buSzPct val="100000"/>
              <a:buFont typeface="Arial"/>
              <a:buChar char="•"/>
              <a:defRPr sz="2400">
                <a:solidFill>
                  <a:srgbClr val="1C3D74"/>
                </a:solidFill>
              </a:defRPr>
            </a:pPr>
            <a:r>
              <a:rPr sz="2000" dirty="0"/>
              <a:t>Increase transparency and understanding or EU-wide risks</a:t>
            </a:r>
          </a:p>
          <a:p>
            <a:pPr marL="742950" lvl="1" indent="-285750">
              <a:buSzPct val="100000"/>
              <a:buFont typeface="Arial"/>
              <a:buChar char="•"/>
              <a:defRPr sz="1800">
                <a:solidFill>
                  <a:srgbClr val="1C3D74"/>
                </a:solidFill>
              </a:defRPr>
            </a:pPr>
            <a:r>
              <a:rPr dirty="0" err="1"/>
              <a:t>eg</a:t>
            </a:r>
            <a:r>
              <a:rPr dirty="0"/>
              <a:t> risks to projects or </a:t>
            </a:r>
            <a:r>
              <a:rPr dirty="0" err="1"/>
              <a:t>programmes</a:t>
            </a:r>
            <a:r>
              <a:rPr dirty="0"/>
              <a:t> of Union interest, namely those which receive substantial EU funding or are covered by EU law</a:t>
            </a:r>
          </a:p>
          <a:p>
            <a:pPr marL="742950" lvl="1" indent="-285750">
              <a:buSzPct val="100000"/>
              <a:buFont typeface="Arial"/>
              <a:buChar char="•"/>
              <a:defRPr sz="1800">
                <a:solidFill>
                  <a:srgbClr val="1C3D74"/>
                </a:solidFill>
              </a:defRPr>
            </a:pPr>
            <a:r>
              <a:rPr dirty="0"/>
              <a:t>projects and </a:t>
            </a:r>
            <a:r>
              <a:rPr dirty="0" err="1"/>
              <a:t>programmes</a:t>
            </a:r>
            <a:r>
              <a:rPr dirty="0"/>
              <a:t> of Union interest are listed in the Annex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t>2</a:t>
            </a:fld>
            <a:endParaRPr/>
          </a:p>
        </p:txBody>
      </p:sp>
      <p:sp>
        <p:nvSpPr>
          <p:cNvPr id="350"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Outline</a:t>
            </a:r>
          </a:p>
        </p:txBody>
      </p:sp>
      <p:sp>
        <p:nvSpPr>
          <p:cNvPr id="351" name="Text Placeholder 4"/>
          <p:cNvSpPr txBox="1">
            <a:spLocks noGrp="1"/>
          </p:cNvSpPr>
          <p:nvPr>
            <p:ph type="body" idx="1"/>
          </p:nvPr>
        </p:nvSpPr>
        <p:spPr>
          <a:xfrm>
            <a:off x="254555" y="873984"/>
            <a:ext cx="8637779" cy="3391263"/>
          </a:xfrm>
          <a:prstGeom prst="rect">
            <a:avLst/>
          </a:prstGeom>
        </p:spPr>
        <p:txBody>
          <a:bodyPr lIns="45719" tIns="45719" rIns="45719" bIns="45719"/>
          <a:lstStyle/>
          <a:p>
            <a:pPr marL="285750" indent="-285750">
              <a:buSzPct val="100000"/>
              <a:buFont typeface="Arial"/>
              <a:buChar char="•"/>
              <a:defRPr sz="2400">
                <a:solidFill>
                  <a:srgbClr val="1C3D74"/>
                </a:solidFill>
              </a:defRPr>
            </a:pPr>
            <a:r>
              <a:rPr dirty="0"/>
              <a:t>Foreign investment (FDI) screening on the rise</a:t>
            </a:r>
          </a:p>
          <a:p>
            <a:pPr marL="285750" indent="-285750">
              <a:buSzPct val="100000"/>
              <a:buFont typeface="Arial"/>
              <a:buChar char="•"/>
              <a:defRPr sz="2400">
                <a:solidFill>
                  <a:srgbClr val="1C3D74"/>
                </a:solidFill>
              </a:defRPr>
            </a:pPr>
            <a:r>
              <a:rPr lang="en-GB" dirty="0"/>
              <a:t>Causes and Effects</a:t>
            </a:r>
            <a:endParaRPr dirty="0"/>
          </a:p>
          <a:p>
            <a:pPr marL="285750" indent="-285750">
              <a:buSzPct val="100000"/>
              <a:buFont typeface="Arial"/>
              <a:buChar char="•"/>
              <a:defRPr sz="2400">
                <a:solidFill>
                  <a:srgbClr val="1C3D74"/>
                </a:solidFill>
              </a:defRPr>
            </a:pPr>
            <a:r>
              <a:rPr lang="en-GB" dirty="0"/>
              <a:t>Regimes in EU/US/China </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rPr/>
              <a:t>20</a:t>
            </a:fld>
            <a:endParaRPr/>
          </a:p>
        </p:txBody>
      </p:sp>
      <p:sp>
        <p:nvSpPr>
          <p:cNvPr id="374"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Screening Regulation: Scope</a:t>
            </a:r>
          </a:p>
        </p:txBody>
      </p:sp>
      <p:sp>
        <p:nvSpPr>
          <p:cNvPr id="375" name="Text Placeholder 4"/>
          <p:cNvSpPr txBox="1">
            <a:spLocks noGrp="1"/>
          </p:cNvSpPr>
          <p:nvPr>
            <p:ph type="body" idx="1"/>
          </p:nvPr>
        </p:nvSpPr>
        <p:spPr>
          <a:xfrm>
            <a:off x="253111" y="879475"/>
            <a:ext cx="8637778" cy="3384550"/>
          </a:xfrm>
          <a:prstGeom prst="rect">
            <a:avLst/>
          </a:prstGeom>
        </p:spPr>
        <p:txBody>
          <a:bodyPr lIns="45719" tIns="45719" rIns="45719" bIns="45719"/>
          <a:lstStyle/>
          <a:p>
            <a:pPr marL="254317" indent="-254317" defTabSz="813816">
              <a:spcBef>
                <a:spcPts val="800"/>
              </a:spcBef>
              <a:buSzPct val="100000"/>
              <a:buFont typeface="Arial"/>
              <a:buChar char="•"/>
              <a:defRPr sz="2136">
                <a:solidFill>
                  <a:srgbClr val="1C3D74"/>
                </a:solidFill>
              </a:defRPr>
            </a:pPr>
            <a:r>
              <a:rPr sz="1800" dirty="0"/>
              <a:t>Foreign Direct Investment</a:t>
            </a:r>
          </a:p>
          <a:p>
            <a:pPr marL="661225" lvl="1" indent="-254317" defTabSz="813816">
              <a:spcBef>
                <a:spcPts val="800"/>
              </a:spcBef>
              <a:buSzPct val="100000"/>
              <a:buFont typeface="Arial"/>
              <a:buChar char="•"/>
              <a:defRPr sz="1602">
                <a:solidFill>
                  <a:srgbClr val="1C3D74"/>
                </a:solidFill>
              </a:defRPr>
            </a:pPr>
            <a:r>
              <a:rPr lang="en-GB" dirty="0"/>
              <a:t>E</a:t>
            </a:r>
            <a:r>
              <a:rPr dirty="0" err="1"/>
              <a:t>ntity</a:t>
            </a:r>
            <a:r>
              <a:rPr dirty="0"/>
              <a:t>/entities established outside the EU</a:t>
            </a:r>
            <a:endParaRPr lang="en-GB" dirty="0"/>
          </a:p>
          <a:p>
            <a:pPr marL="661225" lvl="1" indent="-254317" defTabSz="813816">
              <a:spcBef>
                <a:spcPts val="800"/>
              </a:spcBef>
              <a:buSzPct val="100000"/>
              <a:buFont typeface="Arial"/>
              <a:buChar char="•"/>
              <a:defRPr sz="1602">
                <a:solidFill>
                  <a:srgbClr val="1C3D74"/>
                </a:solidFill>
              </a:defRPr>
            </a:pPr>
            <a:r>
              <a:rPr lang="en-GB" dirty="0"/>
              <a:t>B</a:t>
            </a:r>
            <a:r>
              <a:rPr dirty="0" err="1"/>
              <a:t>ut</a:t>
            </a:r>
            <a:r>
              <a:rPr dirty="0"/>
              <a:t> anti-circumvention clause (</a:t>
            </a:r>
            <a:r>
              <a:rPr dirty="0" err="1"/>
              <a:t>cf</a:t>
            </a:r>
            <a:r>
              <a:rPr dirty="0"/>
              <a:t> C-106/22 Op AG </a:t>
            </a:r>
            <a:r>
              <a:rPr dirty="0" err="1"/>
              <a:t>Ćapeta</a:t>
            </a:r>
            <a:r>
              <a:rPr dirty="0"/>
              <a:t>)</a:t>
            </a:r>
          </a:p>
          <a:p>
            <a:pPr marL="661225" lvl="1" indent="-254317" defTabSz="813816">
              <a:spcBef>
                <a:spcPts val="800"/>
              </a:spcBef>
              <a:buSzPct val="100000"/>
              <a:buFont typeface="Arial"/>
              <a:buChar char="•"/>
              <a:defRPr sz="1602">
                <a:solidFill>
                  <a:srgbClr val="1C3D74"/>
                </a:solidFill>
              </a:defRPr>
            </a:pPr>
            <a:r>
              <a:rPr lang="en-GB" dirty="0"/>
              <a:t>T</a:t>
            </a:r>
            <a:r>
              <a:rPr dirty="0"/>
              <a:t>o establish or maintain lasting and direct links</a:t>
            </a:r>
          </a:p>
          <a:p>
            <a:pPr marL="661225" lvl="1" indent="-254317" defTabSz="813816">
              <a:spcBef>
                <a:spcPts val="800"/>
              </a:spcBef>
              <a:buSzPct val="100000"/>
              <a:buFont typeface="Arial"/>
              <a:buChar char="•"/>
              <a:defRPr sz="1602">
                <a:solidFill>
                  <a:srgbClr val="1C3D74"/>
                </a:solidFill>
              </a:defRPr>
            </a:pPr>
            <a:r>
              <a:rPr lang="en-GB" dirty="0"/>
              <a:t>T</a:t>
            </a:r>
            <a:r>
              <a:rPr dirty="0"/>
              <a:t>o carry out economic activity in MS</a:t>
            </a:r>
          </a:p>
          <a:p>
            <a:pPr marL="254317" indent="-254317" defTabSz="813816">
              <a:spcBef>
                <a:spcPts val="800"/>
              </a:spcBef>
              <a:buSzPct val="100000"/>
              <a:buFont typeface="Arial"/>
              <a:buChar char="•"/>
              <a:defRPr sz="2136">
                <a:solidFill>
                  <a:srgbClr val="1C3D74"/>
                </a:solidFill>
              </a:defRPr>
            </a:pPr>
            <a:r>
              <a:rPr sz="1800" dirty="0"/>
              <a:t>Applicable to </a:t>
            </a:r>
            <a:r>
              <a:rPr lang="en-GB" sz="1800" dirty="0"/>
              <a:t>all “sensitive”</a:t>
            </a:r>
            <a:r>
              <a:rPr sz="1800" dirty="0"/>
              <a:t> sector</a:t>
            </a:r>
            <a:r>
              <a:rPr lang="en-GB" sz="1800" dirty="0"/>
              <a:t>s</a:t>
            </a:r>
            <a:endParaRPr sz="1800" dirty="0"/>
          </a:p>
          <a:p>
            <a:pPr marL="254317" indent="-254317" defTabSz="813816">
              <a:spcBef>
                <a:spcPts val="800"/>
              </a:spcBef>
              <a:buSzPct val="100000"/>
              <a:buFont typeface="Arial"/>
              <a:buChar char="•"/>
              <a:defRPr sz="2136">
                <a:solidFill>
                  <a:srgbClr val="1C3D74"/>
                </a:solidFill>
              </a:defRPr>
            </a:pPr>
            <a:r>
              <a:rPr sz="1800" dirty="0"/>
              <a:t>M&amp;A / portfolio / greenfield</a:t>
            </a:r>
          </a:p>
          <a:p>
            <a:pPr marL="254317" indent="-254317" defTabSz="813816">
              <a:spcBef>
                <a:spcPts val="800"/>
              </a:spcBef>
              <a:buSzPct val="100000"/>
              <a:buFont typeface="Arial"/>
              <a:buChar char="•"/>
              <a:defRPr sz="2136">
                <a:solidFill>
                  <a:srgbClr val="1C3D74"/>
                </a:solidFill>
              </a:defRPr>
            </a:pPr>
            <a:r>
              <a:rPr sz="1800" dirty="0"/>
              <a:t>EU screening complements, doesn’t replace MS screening</a:t>
            </a:r>
          </a:p>
          <a:p>
            <a:pPr marL="254317" indent="-254317" defTabSz="813816">
              <a:spcBef>
                <a:spcPts val="800"/>
              </a:spcBef>
              <a:buSzPct val="100000"/>
              <a:buFont typeface="Arial"/>
              <a:buChar char="•"/>
              <a:defRPr sz="2136">
                <a:solidFill>
                  <a:srgbClr val="1C3D74"/>
                </a:solidFill>
              </a:defRPr>
            </a:pPr>
            <a:r>
              <a:rPr sz="1800" dirty="0"/>
              <a:t>Doesn’t apply to intra-EU or EU-to-third countries deals</a:t>
            </a:r>
          </a:p>
        </p:txBody>
      </p:sp>
    </p:spTree>
    <p:extLst>
      <p:ext uri="{BB962C8B-B14F-4D97-AF65-F5344CB8AC3E}">
        <p14:creationId xmlns:p14="http://schemas.microsoft.com/office/powerpoint/2010/main" val="234129312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rPr/>
              <a:t>21</a:t>
            </a:fld>
            <a:endParaRPr/>
          </a:p>
        </p:txBody>
      </p:sp>
      <p:sp>
        <p:nvSpPr>
          <p:cNvPr id="370"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Screening Regulation: Critical Factors</a:t>
            </a:r>
          </a:p>
        </p:txBody>
      </p:sp>
      <p:sp>
        <p:nvSpPr>
          <p:cNvPr id="371" name="Text Placeholder 4"/>
          <p:cNvSpPr txBox="1">
            <a:spLocks noGrp="1"/>
          </p:cNvSpPr>
          <p:nvPr>
            <p:ph type="body" idx="1"/>
          </p:nvPr>
        </p:nvSpPr>
        <p:spPr>
          <a:xfrm>
            <a:off x="253111" y="879475"/>
            <a:ext cx="8637778" cy="3384550"/>
          </a:xfrm>
          <a:prstGeom prst="rect">
            <a:avLst/>
          </a:prstGeom>
        </p:spPr>
        <p:txBody>
          <a:bodyPr lIns="45719" tIns="45719" rIns="45719" bIns="45719"/>
          <a:lstStyle/>
          <a:p>
            <a:pPr marL="251459" indent="-251459" defTabSz="804672">
              <a:spcBef>
                <a:spcPts val="800"/>
              </a:spcBef>
              <a:buSzPct val="100000"/>
              <a:buFont typeface="Arial"/>
              <a:buChar char="•"/>
              <a:defRPr sz="2112">
                <a:solidFill>
                  <a:srgbClr val="1C3D74"/>
                </a:solidFill>
              </a:defRPr>
            </a:pPr>
            <a:r>
              <a:rPr dirty="0"/>
              <a:t>Potential effects on</a:t>
            </a:r>
          </a:p>
          <a:p>
            <a:pPr marL="653795" lvl="1" indent="-251459" defTabSz="804672">
              <a:spcBef>
                <a:spcPts val="800"/>
              </a:spcBef>
              <a:buSzPct val="100000"/>
              <a:buFont typeface="Arial"/>
              <a:buChar char="•"/>
              <a:defRPr sz="1584">
                <a:solidFill>
                  <a:srgbClr val="1C3D74"/>
                </a:solidFill>
              </a:defRPr>
            </a:pPr>
            <a:r>
              <a:rPr lang="en-GB" dirty="0"/>
              <a:t>C</a:t>
            </a:r>
            <a:r>
              <a:rPr dirty="0" err="1"/>
              <a:t>ritical</a:t>
            </a:r>
            <a:r>
              <a:rPr dirty="0"/>
              <a:t> infrastructure (physical or virtual) and sensitive facilities</a:t>
            </a:r>
          </a:p>
          <a:p>
            <a:pPr marL="653795" lvl="1" indent="-251459" defTabSz="804672">
              <a:spcBef>
                <a:spcPts val="800"/>
              </a:spcBef>
              <a:buSzPct val="100000"/>
              <a:buFont typeface="Arial"/>
              <a:buChar char="•"/>
              <a:defRPr sz="1584">
                <a:solidFill>
                  <a:srgbClr val="1C3D74"/>
                </a:solidFill>
              </a:defRPr>
            </a:pPr>
            <a:r>
              <a:rPr lang="en-GB" dirty="0"/>
              <a:t>C</a:t>
            </a:r>
            <a:r>
              <a:rPr dirty="0" err="1"/>
              <a:t>ritical</a:t>
            </a:r>
            <a:r>
              <a:rPr dirty="0"/>
              <a:t> technologies and dual items</a:t>
            </a:r>
          </a:p>
          <a:p>
            <a:pPr marL="653795" lvl="1" indent="-251459" defTabSz="804672">
              <a:spcBef>
                <a:spcPts val="800"/>
              </a:spcBef>
              <a:buSzPct val="100000"/>
              <a:buFont typeface="Arial"/>
              <a:buChar char="•"/>
              <a:defRPr sz="1584">
                <a:solidFill>
                  <a:srgbClr val="1C3D74"/>
                </a:solidFill>
              </a:defRPr>
            </a:pPr>
            <a:r>
              <a:rPr lang="en-GB" dirty="0"/>
              <a:t>S</a:t>
            </a:r>
            <a:r>
              <a:rPr dirty="0" err="1"/>
              <a:t>upply</a:t>
            </a:r>
            <a:r>
              <a:rPr dirty="0"/>
              <a:t> of critical inputs (including food security)</a:t>
            </a:r>
          </a:p>
          <a:p>
            <a:pPr marL="653795" lvl="1" indent="-251459" defTabSz="804672">
              <a:spcBef>
                <a:spcPts val="800"/>
              </a:spcBef>
              <a:buSzPct val="100000"/>
              <a:buFont typeface="Arial"/>
              <a:buChar char="•"/>
              <a:defRPr sz="1584">
                <a:solidFill>
                  <a:srgbClr val="1C3D74"/>
                </a:solidFill>
              </a:defRPr>
            </a:pPr>
            <a:r>
              <a:rPr lang="en-GB" dirty="0"/>
              <a:t>A</a:t>
            </a:r>
            <a:r>
              <a:rPr dirty="0" err="1"/>
              <a:t>ccess</a:t>
            </a:r>
            <a:r>
              <a:rPr dirty="0"/>
              <a:t> to sensitive information (including personal data)</a:t>
            </a:r>
          </a:p>
          <a:p>
            <a:pPr marL="653795" lvl="1" indent="-251459" defTabSz="804672">
              <a:spcBef>
                <a:spcPts val="800"/>
              </a:spcBef>
              <a:buSzPct val="100000"/>
              <a:buFont typeface="Arial"/>
              <a:buChar char="•"/>
              <a:defRPr sz="1584">
                <a:solidFill>
                  <a:srgbClr val="1C3D74"/>
                </a:solidFill>
              </a:defRPr>
            </a:pPr>
            <a:r>
              <a:rPr lang="en-GB" dirty="0"/>
              <a:t>M</a:t>
            </a:r>
            <a:r>
              <a:rPr dirty="0" err="1"/>
              <a:t>edia</a:t>
            </a:r>
            <a:r>
              <a:rPr dirty="0"/>
              <a:t> pluralism</a:t>
            </a:r>
          </a:p>
          <a:p>
            <a:pPr marL="251459" indent="-251459" defTabSz="804672">
              <a:spcBef>
                <a:spcPts val="800"/>
              </a:spcBef>
              <a:buSzPct val="100000"/>
              <a:buFont typeface="Arial"/>
              <a:buChar char="•"/>
              <a:defRPr sz="2112">
                <a:solidFill>
                  <a:srgbClr val="1C3D74"/>
                </a:solidFill>
              </a:defRPr>
            </a:pPr>
            <a:r>
              <a:rPr dirty="0"/>
              <a:t>Characteristics of investor</a:t>
            </a:r>
          </a:p>
          <a:p>
            <a:pPr marL="653795" lvl="1" indent="-251459" defTabSz="804672">
              <a:spcBef>
                <a:spcPts val="800"/>
              </a:spcBef>
              <a:buSzPct val="100000"/>
              <a:buFont typeface="Arial"/>
              <a:buChar char="•"/>
              <a:defRPr sz="1584">
                <a:solidFill>
                  <a:srgbClr val="1C3D74"/>
                </a:solidFill>
              </a:defRPr>
            </a:pPr>
            <a:r>
              <a:rPr lang="en-GB" dirty="0"/>
              <a:t>D</a:t>
            </a:r>
            <a:r>
              <a:rPr dirty="0" err="1"/>
              <a:t>irectly</a:t>
            </a:r>
            <a:r>
              <a:rPr dirty="0"/>
              <a:t> or indirectly controlled by government</a:t>
            </a:r>
          </a:p>
          <a:p>
            <a:pPr marL="653795" lvl="1" indent="-251459" defTabSz="804672">
              <a:spcBef>
                <a:spcPts val="800"/>
              </a:spcBef>
              <a:buSzPct val="100000"/>
              <a:buFont typeface="Arial"/>
              <a:buChar char="•"/>
              <a:defRPr sz="1584">
                <a:solidFill>
                  <a:srgbClr val="1C3D74"/>
                </a:solidFill>
              </a:defRPr>
            </a:pPr>
            <a:r>
              <a:rPr lang="en-GB" dirty="0"/>
              <a:t>P</a:t>
            </a:r>
            <a:r>
              <a:rPr dirty="0" err="1"/>
              <a:t>revious</a:t>
            </a:r>
            <a:r>
              <a:rPr dirty="0"/>
              <a:t> involvement in activities affecting security or public order in a MS</a:t>
            </a:r>
          </a:p>
          <a:p>
            <a:pPr marL="653795" lvl="1" indent="-251459" defTabSz="804672">
              <a:spcBef>
                <a:spcPts val="800"/>
              </a:spcBef>
              <a:buSzPct val="100000"/>
              <a:buFont typeface="Arial"/>
              <a:buChar char="•"/>
              <a:defRPr sz="1584">
                <a:solidFill>
                  <a:srgbClr val="1C3D74"/>
                </a:solidFill>
              </a:defRPr>
            </a:pPr>
            <a:r>
              <a:rPr lang="en-GB" dirty="0"/>
              <a:t>R</a:t>
            </a:r>
            <a:r>
              <a:rPr dirty="0" err="1"/>
              <a:t>isk</a:t>
            </a:r>
            <a:r>
              <a:rPr dirty="0"/>
              <a:t> of illegal or criminal activity</a:t>
            </a:r>
          </a:p>
        </p:txBody>
      </p:sp>
    </p:spTree>
    <p:extLst>
      <p:ext uri="{BB962C8B-B14F-4D97-AF65-F5344CB8AC3E}">
        <p14:creationId xmlns:p14="http://schemas.microsoft.com/office/powerpoint/2010/main" val="392405046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rPr/>
              <a:t>22</a:t>
            </a:fld>
            <a:endParaRPr/>
          </a:p>
        </p:txBody>
      </p:sp>
      <p:sp>
        <p:nvSpPr>
          <p:cNvPr id="366" name="Content Placeholder 3"/>
          <p:cNvSpPr txBox="1">
            <a:spLocks noGrp="1"/>
          </p:cNvSpPr>
          <p:nvPr>
            <p:ph type="title" idx="4294967295"/>
          </p:nvPr>
        </p:nvSpPr>
        <p:spPr>
          <a:xfrm>
            <a:off x="250095" y="262395"/>
            <a:ext cx="8672098" cy="671911"/>
          </a:xfrm>
          <a:prstGeom prst="rect">
            <a:avLst/>
          </a:prstGeom>
        </p:spPr>
        <p:txBody>
          <a:bodyPr anchor="t">
            <a:normAutofit fontScale="90000"/>
          </a:bodyPr>
          <a:lstStyle/>
          <a:p>
            <a:r>
              <a:rPr dirty="0"/>
              <a:t>Screening Regulation: Principles</a:t>
            </a:r>
            <a:r>
              <a:rPr lang="en-GB" dirty="0"/>
              <a:t> to help effective cooperation</a:t>
            </a:r>
            <a:endParaRPr dirty="0"/>
          </a:p>
        </p:txBody>
      </p:sp>
      <p:sp>
        <p:nvSpPr>
          <p:cNvPr id="367" name="Text Placeholder 4"/>
          <p:cNvSpPr txBox="1">
            <a:spLocks noGrp="1"/>
          </p:cNvSpPr>
          <p:nvPr>
            <p:ph type="body" idx="1"/>
          </p:nvPr>
        </p:nvSpPr>
        <p:spPr>
          <a:xfrm>
            <a:off x="253111" y="1310033"/>
            <a:ext cx="8637778" cy="3384550"/>
          </a:xfrm>
          <a:prstGeom prst="rect">
            <a:avLst/>
          </a:prstGeom>
        </p:spPr>
        <p:txBody>
          <a:bodyPr lIns="45719" tIns="45719" rIns="45719" bIns="45719"/>
          <a:lstStyle/>
          <a:p>
            <a:pPr marL="285750" indent="-285750">
              <a:buSzPct val="100000"/>
              <a:buFont typeface="Arial"/>
              <a:buChar char="•"/>
              <a:defRPr sz="2400">
                <a:solidFill>
                  <a:srgbClr val="1C3D74"/>
                </a:solidFill>
              </a:defRPr>
            </a:pPr>
            <a:r>
              <a:rPr sz="1800" dirty="0"/>
              <a:t>Case-by-case, contextual assessment</a:t>
            </a:r>
          </a:p>
          <a:p>
            <a:pPr marL="285750" indent="-285750">
              <a:buSzPct val="100000"/>
              <a:buFont typeface="Arial"/>
              <a:buChar char="•"/>
              <a:defRPr sz="2400">
                <a:solidFill>
                  <a:srgbClr val="1C3D74"/>
                </a:solidFill>
              </a:defRPr>
            </a:pPr>
            <a:r>
              <a:rPr sz="1800" dirty="0"/>
              <a:t>Non-discrimination</a:t>
            </a:r>
          </a:p>
          <a:p>
            <a:pPr marL="285750" indent="-285750">
              <a:buSzPct val="100000"/>
              <a:buFont typeface="Arial"/>
              <a:buChar char="•"/>
              <a:defRPr sz="2400">
                <a:solidFill>
                  <a:srgbClr val="1C3D74"/>
                </a:solidFill>
              </a:defRPr>
            </a:pPr>
            <a:r>
              <a:rPr sz="1800" dirty="0"/>
              <a:t>Prohibition only if mitigation is not effective or appropriate</a:t>
            </a:r>
          </a:p>
          <a:p>
            <a:pPr marL="285750" indent="-285750">
              <a:buSzPct val="100000"/>
              <a:buFont typeface="Arial"/>
              <a:buChar char="•"/>
              <a:defRPr sz="2400">
                <a:solidFill>
                  <a:srgbClr val="1C3D74"/>
                </a:solidFill>
              </a:defRPr>
            </a:pPr>
            <a:r>
              <a:rPr sz="1800" dirty="0"/>
              <a:t>Definitions of ‘security’ and ‘public order’ left open</a:t>
            </a:r>
          </a:p>
          <a:p>
            <a:pPr marL="742950" lvl="1" indent="-285750">
              <a:buSzPct val="100000"/>
              <a:buFont typeface="Arial"/>
              <a:buChar char="•"/>
              <a:defRPr sz="1800">
                <a:solidFill>
                  <a:srgbClr val="1C3D74"/>
                </a:solidFill>
              </a:defRPr>
            </a:pPr>
            <a:r>
              <a:rPr sz="1600" dirty="0"/>
              <a:t>List of critical factors related to investor or potential effects (Article 4)</a:t>
            </a:r>
          </a:p>
          <a:p>
            <a:pPr marL="742950" lvl="1" indent="-285750">
              <a:buSzPct val="100000"/>
              <a:buFont typeface="Arial"/>
              <a:buChar char="•"/>
              <a:defRPr sz="1800">
                <a:solidFill>
                  <a:srgbClr val="1C3D74"/>
                </a:solidFill>
              </a:defRPr>
            </a:pPr>
            <a:r>
              <a:rPr sz="1600" dirty="0"/>
              <a:t>Interpretation must comply with international obligations (GATS)</a:t>
            </a:r>
          </a:p>
          <a:p>
            <a:pPr marL="742950" lvl="1" indent="-285750">
              <a:buSzPct val="100000"/>
              <a:buFont typeface="Arial"/>
              <a:buChar char="•"/>
              <a:defRPr sz="1800">
                <a:solidFill>
                  <a:srgbClr val="1C3D74"/>
                </a:solidFill>
              </a:defRPr>
            </a:pPr>
            <a:r>
              <a:rPr sz="1600" dirty="0"/>
              <a:t>‘Genuine and sufficiently serious threat’</a:t>
            </a:r>
          </a:p>
          <a:p>
            <a:pPr marL="285750" indent="-285750">
              <a:buSzPct val="100000"/>
              <a:buFont typeface="Arial"/>
              <a:buChar char="•"/>
              <a:defRPr sz="2400">
                <a:solidFill>
                  <a:srgbClr val="1C3D74"/>
                </a:solidFill>
              </a:defRPr>
            </a:pPr>
            <a:r>
              <a:rPr sz="1800" dirty="0"/>
              <a:t>Screening on economic grounds not allowed</a:t>
            </a:r>
          </a:p>
        </p:txBody>
      </p:sp>
    </p:spTree>
    <p:extLst>
      <p:ext uri="{BB962C8B-B14F-4D97-AF65-F5344CB8AC3E}">
        <p14:creationId xmlns:p14="http://schemas.microsoft.com/office/powerpoint/2010/main" val="170510033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rPr/>
              <a:t>23</a:t>
            </a:fld>
            <a:endParaRPr/>
          </a:p>
        </p:txBody>
      </p:sp>
      <p:sp>
        <p:nvSpPr>
          <p:cNvPr id="378"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rPr dirty="0"/>
              <a:t>Screening Regulation: Cooperation </a:t>
            </a:r>
          </a:p>
        </p:txBody>
      </p:sp>
      <p:sp>
        <p:nvSpPr>
          <p:cNvPr id="379" name="Text Placeholder 4"/>
          <p:cNvSpPr txBox="1">
            <a:spLocks noGrp="1"/>
          </p:cNvSpPr>
          <p:nvPr>
            <p:ph type="body" idx="1"/>
          </p:nvPr>
        </p:nvSpPr>
        <p:spPr>
          <a:xfrm>
            <a:off x="267255" y="1126982"/>
            <a:ext cx="8637778" cy="3384550"/>
          </a:xfrm>
          <a:prstGeom prst="rect">
            <a:avLst/>
          </a:prstGeom>
        </p:spPr>
        <p:txBody>
          <a:bodyPr lIns="45719" tIns="45719" rIns="45719" bIns="45719"/>
          <a:lstStyle/>
          <a:p>
            <a:pPr marL="285750" indent="-285750">
              <a:buSzPct val="100000"/>
              <a:buFont typeface="Arial"/>
              <a:buChar char="•"/>
              <a:defRPr sz="2400">
                <a:solidFill>
                  <a:srgbClr val="1C3D74"/>
                </a:solidFill>
              </a:defRPr>
            </a:pPr>
            <a:r>
              <a:rPr sz="2000" dirty="0"/>
              <a:t>MSs are not required to have screening mechanism in place</a:t>
            </a:r>
          </a:p>
          <a:p>
            <a:pPr marL="742950" lvl="1" indent="-285750">
              <a:buSzPct val="100000"/>
              <a:buFont typeface="Arial"/>
              <a:buChar char="•"/>
              <a:defRPr sz="1800">
                <a:solidFill>
                  <a:srgbClr val="1C3D74"/>
                </a:solidFill>
              </a:defRPr>
            </a:pPr>
            <a:r>
              <a:rPr dirty="0"/>
              <a:t>But they’re invited to do so (see Guidance)</a:t>
            </a:r>
          </a:p>
          <a:p>
            <a:pPr marL="742950" lvl="1" indent="-285750">
              <a:buSzPct val="100000"/>
              <a:buFont typeface="Arial"/>
              <a:buChar char="•"/>
              <a:defRPr sz="1800">
                <a:solidFill>
                  <a:srgbClr val="1C3D74"/>
                </a:solidFill>
              </a:defRPr>
            </a:pPr>
            <a:r>
              <a:rPr dirty="0"/>
              <a:t>MSs must notify EC of new or amended mechanisms within 30 days</a:t>
            </a:r>
          </a:p>
          <a:p>
            <a:pPr marL="742950" lvl="1" indent="-285750">
              <a:buSzPct val="100000"/>
              <a:buFont typeface="Arial"/>
              <a:buChar char="•"/>
              <a:defRPr sz="1800">
                <a:solidFill>
                  <a:srgbClr val="1C3D74"/>
                </a:solidFill>
              </a:defRPr>
            </a:pPr>
            <a:r>
              <a:rPr dirty="0"/>
              <a:t>EC maintains a public list of MS screening mechanisms</a:t>
            </a:r>
            <a:endParaRPr lang="en-GB" dirty="0"/>
          </a:p>
          <a:p>
            <a:pPr marL="457200" lvl="1" indent="0">
              <a:buSzPct val="100000"/>
              <a:defRPr sz="1800">
                <a:solidFill>
                  <a:srgbClr val="1C3D74"/>
                </a:solidFill>
              </a:defRPr>
            </a:pPr>
            <a:endParaRPr sz="2000" dirty="0"/>
          </a:p>
          <a:p>
            <a:pPr marL="285750" indent="-285750">
              <a:buSzPct val="100000"/>
              <a:buFont typeface="Arial"/>
              <a:buChar char="•"/>
              <a:defRPr sz="2400">
                <a:solidFill>
                  <a:srgbClr val="1C3D74"/>
                </a:solidFill>
              </a:defRPr>
            </a:pPr>
            <a:r>
              <a:rPr sz="2000" dirty="0"/>
              <a:t>As of 202</a:t>
            </a:r>
            <a:r>
              <a:rPr lang="en-GB" sz="2000" dirty="0"/>
              <a:t>4</a:t>
            </a:r>
            <a:r>
              <a:rPr sz="2000" dirty="0"/>
              <a:t>, 2</a:t>
            </a:r>
            <a:r>
              <a:rPr lang="en-GB" sz="2000" dirty="0"/>
              <a:t>7</a:t>
            </a:r>
            <a:r>
              <a:rPr sz="2000" dirty="0"/>
              <a:t> MSs either had a screening mechanism in place, or had initiated process for its adoption</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TextBox 12"/>
          <p:cNvSpPr txBox="1">
            <a:spLocks noGrp="1"/>
          </p:cNvSpPr>
          <p:nvPr>
            <p:ph type="sldNum" sz="quarter" idx="2"/>
          </p:nvPr>
        </p:nvSpPr>
        <p:spPr>
          <a:xfrm>
            <a:off x="8627467" y="4846637"/>
            <a:ext cx="238722"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rPr/>
              <a:t>24</a:t>
            </a:fld>
            <a:endParaRPr/>
          </a:p>
        </p:txBody>
      </p:sp>
      <p:sp>
        <p:nvSpPr>
          <p:cNvPr id="382"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rPr dirty="0"/>
              <a:t>Screening Regulation: Cooperation</a:t>
            </a:r>
          </a:p>
        </p:txBody>
      </p:sp>
      <p:sp>
        <p:nvSpPr>
          <p:cNvPr id="383" name="Text Placeholder 4"/>
          <p:cNvSpPr txBox="1">
            <a:spLocks noGrp="1"/>
          </p:cNvSpPr>
          <p:nvPr>
            <p:ph type="body" idx="1"/>
          </p:nvPr>
        </p:nvSpPr>
        <p:spPr>
          <a:xfrm>
            <a:off x="256127" y="934306"/>
            <a:ext cx="8637778" cy="3384550"/>
          </a:xfrm>
          <a:prstGeom prst="rect">
            <a:avLst/>
          </a:prstGeom>
        </p:spPr>
        <p:txBody>
          <a:bodyPr lIns="45719" tIns="45719" rIns="45719" bIns="45719"/>
          <a:lstStyle/>
          <a:p>
            <a:pPr marL="285750" indent="-285750">
              <a:buSzPct val="100000"/>
              <a:buFont typeface="Arial"/>
              <a:buChar char="•"/>
              <a:defRPr sz="2400">
                <a:solidFill>
                  <a:srgbClr val="1C3D74"/>
                </a:solidFill>
              </a:defRPr>
            </a:pPr>
            <a:r>
              <a:rPr sz="2000" dirty="0"/>
              <a:t>MS notifies EC+MSs if investment screened at national level</a:t>
            </a:r>
          </a:p>
          <a:p>
            <a:pPr marL="742950" lvl="1" indent="-285750">
              <a:buSzPct val="100000"/>
              <a:buFont typeface="Arial"/>
              <a:buChar char="•"/>
              <a:defRPr sz="1800">
                <a:solidFill>
                  <a:srgbClr val="1C3D74"/>
                </a:solidFill>
              </a:defRPr>
            </a:pPr>
            <a:r>
              <a:rPr dirty="0"/>
              <a:t>If not, MS provides information confidentially without delay when requested</a:t>
            </a:r>
            <a:endParaRPr lang="en-GB" dirty="0"/>
          </a:p>
          <a:p>
            <a:pPr marL="457200" lvl="1" indent="0">
              <a:buSzPct val="100000"/>
              <a:defRPr sz="1800">
                <a:solidFill>
                  <a:srgbClr val="1C3D74"/>
                </a:solidFill>
              </a:defRPr>
            </a:pPr>
            <a:endParaRPr dirty="0"/>
          </a:p>
          <a:p>
            <a:pPr marL="285750" indent="-285750">
              <a:buSzPct val="100000"/>
              <a:buFont typeface="Arial"/>
              <a:buChar char="•"/>
              <a:defRPr sz="2400">
                <a:solidFill>
                  <a:srgbClr val="1C3D74"/>
                </a:solidFill>
              </a:defRPr>
            </a:pPr>
            <a:r>
              <a:rPr sz="2000" dirty="0"/>
              <a:t>EC issues opinion if transaction likely to affect 1+ MSs</a:t>
            </a:r>
          </a:p>
          <a:p>
            <a:pPr marL="285750" indent="-285750">
              <a:buSzPct val="100000"/>
              <a:buFont typeface="Arial"/>
              <a:buChar char="•"/>
              <a:defRPr sz="2400">
                <a:solidFill>
                  <a:srgbClr val="1C3D74"/>
                </a:solidFill>
              </a:defRPr>
            </a:pPr>
            <a:r>
              <a:rPr sz="2000" dirty="0"/>
              <a:t>MS issues comment if transaction likely to affect it</a:t>
            </a:r>
          </a:p>
          <a:p>
            <a:pPr marL="285750" indent="-285750">
              <a:buSzPct val="100000"/>
              <a:buFont typeface="Arial"/>
              <a:buChar char="•"/>
              <a:defRPr sz="2400">
                <a:solidFill>
                  <a:srgbClr val="1C3D74"/>
                </a:solidFill>
              </a:defRPr>
            </a:pPr>
            <a:r>
              <a:rPr sz="2000" dirty="0"/>
              <a:t>MS where investment takes place has final decision</a:t>
            </a:r>
          </a:p>
          <a:p>
            <a:pPr marL="742950" lvl="1" indent="-285750">
              <a:buSzPct val="100000"/>
              <a:buFont typeface="Arial"/>
              <a:buChar char="•"/>
              <a:defRPr sz="1800">
                <a:solidFill>
                  <a:srgbClr val="1C3D74"/>
                </a:solidFill>
              </a:defRPr>
            </a:pPr>
            <a:r>
              <a:rPr lang="en-GB" dirty="0"/>
              <a:t>C</a:t>
            </a:r>
            <a:r>
              <a:rPr dirty="0" err="1"/>
              <a:t>omments</a:t>
            </a:r>
            <a:r>
              <a:rPr dirty="0"/>
              <a:t> and opinions not binding, but are given ‘due consideration’</a:t>
            </a:r>
          </a:p>
          <a:p>
            <a:pPr marL="742950" lvl="1" indent="-285750">
              <a:buSzPct val="100000"/>
              <a:buFont typeface="Arial"/>
              <a:buChar char="•"/>
              <a:defRPr sz="1800">
                <a:solidFill>
                  <a:srgbClr val="1C3D74"/>
                </a:solidFill>
              </a:defRPr>
            </a:pPr>
            <a:r>
              <a:rPr lang="en-GB" dirty="0"/>
              <a:t>O</a:t>
            </a:r>
            <a:r>
              <a:rPr dirty="0"/>
              <a:t>pinions on projects or </a:t>
            </a:r>
            <a:r>
              <a:rPr dirty="0" err="1"/>
              <a:t>programmes</a:t>
            </a:r>
            <a:r>
              <a:rPr dirty="0"/>
              <a:t> of Union interest take ‘utmost account’</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TextBox 12"/>
          <p:cNvSpPr txBox="1">
            <a:spLocks noGrp="1"/>
          </p:cNvSpPr>
          <p:nvPr>
            <p:ph type="sldNum" sz="quarter" idx="2"/>
          </p:nvPr>
        </p:nvSpPr>
        <p:spPr>
          <a:xfrm>
            <a:off x="8642549" y="4846637"/>
            <a:ext cx="223640"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t>25</a:t>
            </a:fld>
            <a:endParaRPr/>
          </a:p>
        </p:txBody>
      </p:sp>
      <p:sp>
        <p:nvSpPr>
          <p:cNvPr id="386" name="Content Placeholder 3"/>
          <p:cNvSpPr txBox="1">
            <a:spLocks noGrp="1"/>
          </p:cNvSpPr>
          <p:nvPr>
            <p:ph type="title" idx="4294967295"/>
          </p:nvPr>
        </p:nvSpPr>
        <p:spPr>
          <a:xfrm>
            <a:off x="250095" y="262395"/>
            <a:ext cx="8672098" cy="671911"/>
          </a:xfrm>
          <a:prstGeom prst="rect">
            <a:avLst/>
          </a:prstGeom>
        </p:spPr>
        <p:txBody>
          <a:bodyPr anchor="t">
            <a:noAutofit/>
          </a:bodyPr>
          <a:lstStyle/>
          <a:p>
            <a:r>
              <a:rPr sz="2800" dirty="0"/>
              <a:t>Screening Regulation: Annual Reporting</a:t>
            </a:r>
            <a:r>
              <a:rPr lang="en-GB" sz="2800" dirty="0"/>
              <a:t> on Cooperation</a:t>
            </a:r>
            <a:endParaRPr sz="2800" dirty="0"/>
          </a:p>
        </p:txBody>
      </p:sp>
      <p:sp>
        <p:nvSpPr>
          <p:cNvPr id="387" name="Text Placeholder 4"/>
          <p:cNvSpPr txBox="1">
            <a:spLocks noGrp="1"/>
          </p:cNvSpPr>
          <p:nvPr>
            <p:ph type="body" idx="1"/>
          </p:nvPr>
        </p:nvSpPr>
        <p:spPr>
          <a:xfrm>
            <a:off x="253111" y="1279525"/>
            <a:ext cx="8637778" cy="3384550"/>
          </a:xfrm>
          <a:prstGeom prst="rect">
            <a:avLst/>
          </a:prstGeom>
        </p:spPr>
        <p:txBody>
          <a:bodyPr lIns="45719" tIns="45719" rIns="45719" bIns="45719"/>
          <a:lstStyle/>
          <a:p>
            <a:pPr marL="285750" indent="-285750">
              <a:buSzPct val="100000"/>
              <a:buFont typeface="Arial"/>
              <a:buChar char="•"/>
              <a:defRPr sz="2400">
                <a:solidFill>
                  <a:srgbClr val="1C3D74"/>
                </a:solidFill>
              </a:defRPr>
            </a:pPr>
            <a:r>
              <a:rPr dirty="0"/>
              <a:t>Cooperation mechanism is strictly confidential</a:t>
            </a:r>
          </a:p>
          <a:p>
            <a:pPr marL="742950" lvl="1" indent="-285750">
              <a:buSzPct val="100000"/>
              <a:buFont typeface="Arial"/>
              <a:buChar char="•"/>
              <a:defRPr sz="1800">
                <a:solidFill>
                  <a:srgbClr val="1C3D74"/>
                </a:solidFill>
              </a:defRPr>
            </a:pPr>
            <a:r>
              <a:rPr dirty="0"/>
              <a:t>No information on individual transactions nor opinion can be disclosed</a:t>
            </a:r>
          </a:p>
          <a:p>
            <a:pPr marL="285750" indent="-285750">
              <a:buSzPct val="100000"/>
              <a:buFont typeface="Arial"/>
              <a:buChar char="•"/>
              <a:defRPr sz="2400">
                <a:solidFill>
                  <a:srgbClr val="1C3D74"/>
                </a:solidFill>
              </a:defRPr>
            </a:pPr>
            <a:r>
              <a:rPr dirty="0"/>
              <a:t>MSs report to EC aggregate data on FDI and their screening</a:t>
            </a:r>
          </a:p>
          <a:p>
            <a:pPr marL="285750" indent="-285750">
              <a:buSzPct val="100000"/>
              <a:buFont typeface="Arial"/>
              <a:buChar char="•"/>
              <a:defRPr sz="2400">
                <a:solidFill>
                  <a:srgbClr val="1C3D74"/>
                </a:solidFill>
              </a:defRPr>
            </a:pPr>
            <a:r>
              <a:rPr dirty="0"/>
              <a:t>EC reports to EP and Council on regulation implementation</a:t>
            </a:r>
          </a:p>
          <a:p>
            <a:pPr marL="742950" lvl="1" indent="-285750">
              <a:buSzPct val="100000"/>
              <a:buFont typeface="Arial"/>
              <a:buChar char="•"/>
              <a:defRPr sz="1800">
                <a:solidFill>
                  <a:srgbClr val="1C3D74"/>
                </a:solidFill>
              </a:defRPr>
            </a:pPr>
            <a:r>
              <a:rPr dirty="0"/>
              <a:t>2nd Annual Report published in 2022</a:t>
            </a:r>
          </a:p>
          <a:p>
            <a:pPr marL="285750" indent="-285750">
              <a:buSzPct val="100000"/>
              <a:buFont typeface="Arial"/>
              <a:buChar char="•"/>
              <a:defRPr sz="2400">
                <a:solidFill>
                  <a:srgbClr val="1C3D74"/>
                </a:solidFill>
              </a:defRPr>
            </a:pPr>
            <a:r>
              <a:rPr dirty="0"/>
              <a:t>EC will report to EP and Council by Oct ’23 (then every 5 </a:t>
            </a:r>
            <a:r>
              <a:rPr dirty="0" err="1"/>
              <a:t>ys</a:t>
            </a:r>
            <a:r>
              <a:rPr dirty="0"/>
              <a:t>) on the effectiveness of the Regulation</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TextBox 12"/>
          <p:cNvSpPr txBox="1">
            <a:spLocks noGrp="1"/>
          </p:cNvSpPr>
          <p:nvPr>
            <p:ph type="sldNum" sz="quarter" idx="2"/>
          </p:nvPr>
        </p:nvSpPr>
        <p:spPr>
          <a:xfrm>
            <a:off x="8627467" y="4846637"/>
            <a:ext cx="238722"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rPr/>
              <a:t>26</a:t>
            </a:fld>
            <a:endParaRPr/>
          </a:p>
        </p:txBody>
      </p:sp>
      <p:sp>
        <p:nvSpPr>
          <p:cNvPr id="390"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Challenges / 1</a:t>
            </a:r>
          </a:p>
        </p:txBody>
      </p:sp>
      <p:sp>
        <p:nvSpPr>
          <p:cNvPr id="391" name="Text Placeholder 4"/>
          <p:cNvSpPr txBox="1">
            <a:spLocks noGrp="1"/>
          </p:cNvSpPr>
          <p:nvPr>
            <p:ph type="body" idx="1"/>
          </p:nvPr>
        </p:nvSpPr>
        <p:spPr>
          <a:xfrm>
            <a:off x="253111" y="981713"/>
            <a:ext cx="8637778" cy="3384550"/>
          </a:xfrm>
          <a:prstGeom prst="rect">
            <a:avLst/>
          </a:prstGeom>
        </p:spPr>
        <p:txBody>
          <a:bodyPr lIns="45719" tIns="45719" rIns="45719" bIns="45719"/>
          <a:lstStyle/>
          <a:p>
            <a:pPr marL="285750" indent="-285750">
              <a:buSzPct val="100000"/>
              <a:buFont typeface="Arial"/>
              <a:buChar char="•"/>
              <a:defRPr sz="2400">
                <a:solidFill>
                  <a:srgbClr val="1C3D74"/>
                </a:solidFill>
              </a:defRPr>
            </a:pPr>
            <a:r>
              <a:rPr dirty="0"/>
              <a:t>Legal challenges</a:t>
            </a:r>
            <a:endParaRPr lang="en-GB" dirty="0"/>
          </a:p>
          <a:p>
            <a:pPr marL="285750" indent="-285750">
              <a:buSzPct val="100000"/>
              <a:buFont typeface="Arial"/>
              <a:buChar char="•"/>
              <a:defRPr sz="2400">
                <a:solidFill>
                  <a:srgbClr val="1C3D74"/>
                </a:solidFill>
              </a:defRPr>
            </a:pPr>
            <a:r>
              <a:rPr lang="en-GB" dirty="0"/>
              <a:t>C</a:t>
            </a:r>
            <a:r>
              <a:rPr dirty="0" err="1"/>
              <a:t>oordinating</a:t>
            </a:r>
            <a:r>
              <a:rPr dirty="0"/>
              <a:t> MS regimes when national security concerns and investment priorities differ</a:t>
            </a:r>
            <a:endParaRPr lang="en-GB" dirty="0"/>
          </a:p>
          <a:p>
            <a:pPr marL="285750" indent="-285750">
              <a:buSzPct val="100000"/>
              <a:buFont typeface="Arial"/>
              <a:buChar char="•"/>
              <a:defRPr sz="2400">
                <a:solidFill>
                  <a:srgbClr val="1C3D74"/>
                </a:solidFill>
              </a:defRPr>
            </a:pPr>
            <a:r>
              <a:rPr lang="en-GB" dirty="0"/>
              <a:t>E</a:t>
            </a:r>
            <a:r>
              <a:rPr dirty="0" err="1"/>
              <a:t>nsuring</a:t>
            </a:r>
            <a:r>
              <a:rPr dirty="0"/>
              <a:t> transparency and predictability</a:t>
            </a:r>
            <a:endParaRPr lang="en-GB" dirty="0"/>
          </a:p>
          <a:p>
            <a:pPr marL="285750" indent="-285750">
              <a:buSzPct val="100000"/>
              <a:buFont typeface="Arial"/>
              <a:buChar char="•"/>
              <a:defRPr sz="2400">
                <a:solidFill>
                  <a:srgbClr val="1C3D74"/>
                </a:solidFill>
              </a:defRPr>
            </a:pPr>
            <a:r>
              <a:rPr lang="en-GB" dirty="0"/>
              <a:t>A</a:t>
            </a:r>
            <a:r>
              <a:rPr dirty="0" err="1"/>
              <a:t>ddressing</a:t>
            </a:r>
            <a:r>
              <a:rPr dirty="0"/>
              <a:t> concerns of third countries</a:t>
            </a:r>
            <a:endParaRPr lang="en-GB" dirty="0"/>
          </a:p>
          <a:p>
            <a:pPr marL="285750" indent="-285750">
              <a:buSzPct val="100000"/>
              <a:buFont typeface="Arial"/>
              <a:buChar char="•"/>
              <a:defRPr sz="2400">
                <a:solidFill>
                  <a:srgbClr val="1C3D74"/>
                </a:solidFill>
              </a:defRPr>
            </a:pPr>
            <a:r>
              <a:rPr lang="en-GB" dirty="0"/>
              <a:t>B</a:t>
            </a:r>
            <a:r>
              <a:rPr dirty="0" err="1"/>
              <a:t>alancing</a:t>
            </a:r>
            <a:r>
              <a:rPr dirty="0"/>
              <a:t> investment and security concerns</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 name="TextBox 12"/>
          <p:cNvSpPr txBox="1">
            <a:spLocks noGrp="1"/>
          </p:cNvSpPr>
          <p:nvPr>
            <p:ph type="sldNum" sz="quarter" idx="2"/>
          </p:nvPr>
        </p:nvSpPr>
        <p:spPr>
          <a:xfrm>
            <a:off x="8627467" y="4846637"/>
            <a:ext cx="238722"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rPr/>
              <a:t>27</a:t>
            </a:fld>
            <a:endParaRPr/>
          </a:p>
        </p:txBody>
      </p:sp>
      <p:sp>
        <p:nvSpPr>
          <p:cNvPr id="394"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rPr dirty="0"/>
              <a:t>Challenges / 2</a:t>
            </a:r>
          </a:p>
        </p:txBody>
      </p:sp>
      <p:sp>
        <p:nvSpPr>
          <p:cNvPr id="395" name="Text Placeholder 4"/>
          <p:cNvSpPr txBox="1">
            <a:spLocks noGrp="1"/>
          </p:cNvSpPr>
          <p:nvPr>
            <p:ph type="body" idx="1"/>
          </p:nvPr>
        </p:nvSpPr>
        <p:spPr>
          <a:xfrm>
            <a:off x="250095" y="1003228"/>
            <a:ext cx="8637778" cy="3384550"/>
          </a:xfrm>
          <a:prstGeom prst="rect">
            <a:avLst/>
          </a:prstGeom>
        </p:spPr>
        <p:txBody>
          <a:bodyPr lIns="45719" tIns="45719" rIns="45719" bIns="45719"/>
          <a:lstStyle/>
          <a:p>
            <a:pPr marL="285750" indent="-285750">
              <a:buSzPct val="100000"/>
              <a:buFont typeface="Arial"/>
              <a:buChar char="•"/>
              <a:defRPr sz="2400">
                <a:solidFill>
                  <a:srgbClr val="1C3D74"/>
                </a:solidFill>
              </a:defRPr>
            </a:pPr>
            <a:r>
              <a:rPr dirty="0"/>
              <a:t>Economic challenges</a:t>
            </a:r>
            <a:endParaRPr lang="en-GB" dirty="0"/>
          </a:p>
          <a:p>
            <a:pPr marL="285750" indent="-285750">
              <a:buSzPct val="100000"/>
              <a:buFont typeface="Arial"/>
              <a:buChar char="•"/>
              <a:defRPr sz="2400">
                <a:solidFill>
                  <a:srgbClr val="1C3D74"/>
                </a:solidFill>
              </a:defRPr>
            </a:pPr>
            <a:r>
              <a:rPr lang="en-GB" dirty="0"/>
              <a:t>I</a:t>
            </a:r>
            <a:r>
              <a:rPr dirty="0" err="1"/>
              <a:t>mpact</a:t>
            </a:r>
            <a:r>
              <a:rPr dirty="0"/>
              <a:t> on transaction costs</a:t>
            </a:r>
            <a:endParaRPr lang="en-GB" dirty="0"/>
          </a:p>
          <a:p>
            <a:pPr marL="285750" indent="-285750">
              <a:buSzPct val="100000"/>
              <a:buFont typeface="Arial"/>
              <a:buChar char="•"/>
              <a:defRPr sz="2400">
                <a:solidFill>
                  <a:srgbClr val="1C3D74"/>
                </a:solidFill>
              </a:defRPr>
            </a:pPr>
            <a:r>
              <a:rPr lang="en-GB" dirty="0"/>
              <a:t>I</a:t>
            </a:r>
            <a:r>
              <a:rPr dirty="0" err="1"/>
              <a:t>mpact</a:t>
            </a:r>
            <a:r>
              <a:rPr dirty="0"/>
              <a:t> on firm performance</a:t>
            </a:r>
            <a:endParaRPr lang="en-GB" dirty="0"/>
          </a:p>
          <a:p>
            <a:pPr marL="285750" indent="-285750">
              <a:buSzPct val="100000"/>
              <a:buFont typeface="Arial"/>
              <a:buChar char="•"/>
              <a:defRPr sz="2400">
                <a:solidFill>
                  <a:srgbClr val="1C3D74"/>
                </a:solidFill>
              </a:defRPr>
            </a:pPr>
            <a:r>
              <a:rPr lang="en-GB" dirty="0"/>
              <a:t>I</a:t>
            </a:r>
            <a:r>
              <a:rPr dirty="0" err="1"/>
              <a:t>mpact</a:t>
            </a:r>
            <a:r>
              <a:rPr dirty="0"/>
              <a:t> on international trade</a:t>
            </a:r>
            <a:endParaRPr lang="en-GB" dirty="0"/>
          </a:p>
          <a:p>
            <a:pPr marL="285750" indent="-285750">
              <a:buSzPct val="100000"/>
              <a:buFont typeface="Arial"/>
              <a:buChar char="•"/>
              <a:defRPr sz="2400">
                <a:solidFill>
                  <a:srgbClr val="1C3D74"/>
                </a:solidFill>
              </a:defRPr>
            </a:pPr>
            <a:r>
              <a:rPr lang="en-GB" dirty="0"/>
              <a:t>I</a:t>
            </a:r>
            <a:r>
              <a:rPr dirty="0" err="1"/>
              <a:t>mpact</a:t>
            </a:r>
            <a:r>
              <a:rPr dirty="0"/>
              <a:t> on capital accumulation</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CD3D968-F202-1368-EEB2-6DBB43DE641D}"/>
              </a:ext>
            </a:extLst>
          </p:cNvPr>
          <p:cNvSpPr>
            <a:spLocks noGrp="1"/>
          </p:cNvSpPr>
          <p:nvPr>
            <p:ph type="body" sz="half" idx="22"/>
          </p:nvPr>
        </p:nvSpPr>
        <p:spPr>
          <a:xfrm>
            <a:off x="186595" y="859399"/>
            <a:ext cx="8434891" cy="3334466"/>
          </a:xfrm>
        </p:spPr>
        <p:txBody>
          <a:bodyPr>
            <a:normAutofit fontScale="70000" lnSpcReduction="20000"/>
          </a:bodyPr>
          <a:lstStyle/>
          <a:p>
            <a:pPr marL="284400" indent="0" algn="just" defTabSz="175595">
              <a:lnSpc>
                <a:spcPct val="99000"/>
              </a:lnSpc>
              <a:buNone/>
              <a:defRPr sz="1937"/>
            </a:pPr>
            <a:r>
              <a:rPr lang="en-GB" sz="2000" b="1" dirty="0"/>
              <a:t>Definition:</a:t>
            </a:r>
            <a:r>
              <a:rPr lang="en-GB" sz="2000" dirty="0"/>
              <a:t> </a:t>
            </a:r>
          </a:p>
          <a:p>
            <a:pPr marL="284400" indent="0" algn="just" defTabSz="175595">
              <a:lnSpc>
                <a:spcPct val="99000"/>
              </a:lnSpc>
              <a:buNone/>
              <a:defRPr sz="1937"/>
            </a:pPr>
            <a:r>
              <a:rPr lang="en-GB" sz="1500" dirty="0"/>
              <a:t>Although </a:t>
            </a:r>
            <a:r>
              <a:rPr lang="en-GB" sz="1500" b="1" dirty="0"/>
              <a:t>the concept of National Security has not been well defined</a:t>
            </a:r>
            <a:r>
              <a:rPr lang="en-GB" sz="1500" dirty="0"/>
              <a:t>, more regulations use it to address foreign investment concerns.</a:t>
            </a:r>
          </a:p>
          <a:p>
            <a:pPr marL="284400" indent="0" algn="just" defTabSz="175595">
              <a:lnSpc>
                <a:spcPct val="99000"/>
              </a:lnSpc>
              <a:buNone/>
              <a:defRPr sz="1937"/>
            </a:pPr>
            <a:r>
              <a:rPr lang="en-GB" sz="2000" b="1" dirty="0"/>
              <a:t>Scope:</a:t>
            </a:r>
            <a:r>
              <a:rPr lang="en-GB" sz="2000" dirty="0"/>
              <a:t> </a:t>
            </a:r>
          </a:p>
          <a:p>
            <a:pPr marL="284400" indent="0" algn="just" defTabSz="175595">
              <a:lnSpc>
                <a:spcPct val="99000"/>
              </a:lnSpc>
              <a:buNone/>
              <a:defRPr sz="1937"/>
            </a:pPr>
            <a:r>
              <a:rPr lang="en-GB" sz="1500" dirty="0"/>
              <a:t>CFIUS initially had authority to oversee inbound investments involving human resources, energy supplies, etc. In 2020, CFIUS was given jurisdiction over certain non-controlling ‘covered investments’ by foreign persons in US businesses that deal in critical technology, critical infrastructure or sensitive personal data. CFIUS’s authority was increased to review real state transactions for potential national security implications. Also, a mandatory filing was introduced for certain non-controlling ‘covered investments,’ exempting investors from ‘friendly countries’ such as  Australia, Canada, and the UK.</a:t>
            </a:r>
          </a:p>
          <a:p>
            <a:pPr marL="284400" indent="0" algn="just" defTabSz="175595">
              <a:lnSpc>
                <a:spcPct val="99000"/>
              </a:lnSpc>
              <a:buNone/>
              <a:defRPr sz="1937"/>
            </a:pPr>
            <a:r>
              <a:rPr lang="en-GB" sz="1500" dirty="0"/>
              <a:t>The scope continuously expands. Most recently, a reform is expected, known as the </a:t>
            </a:r>
            <a:r>
              <a:rPr lang="en-GB" sz="1500" i="1" dirty="0"/>
              <a:t>‘reverse CFIUS’</a:t>
            </a:r>
            <a:r>
              <a:rPr lang="en-GB" sz="1500" dirty="0"/>
              <a:t> (overseeing outbound investment from U.S. to China on investments in AI, quantum computing and semiconductors). </a:t>
            </a:r>
          </a:p>
          <a:p>
            <a:pPr marL="284400" indent="0" algn="just" defTabSz="175595">
              <a:lnSpc>
                <a:spcPct val="99000"/>
              </a:lnSpc>
              <a:buNone/>
              <a:defRPr sz="1937"/>
            </a:pPr>
            <a:r>
              <a:rPr lang="en-GB" sz="2000" b="1" dirty="0"/>
              <a:t>Implications:</a:t>
            </a:r>
            <a:r>
              <a:rPr lang="en-GB" sz="2000" dirty="0"/>
              <a:t> </a:t>
            </a:r>
          </a:p>
          <a:p>
            <a:pPr marL="284400" algn="just" defTabSz="175595">
              <a:lnSpc>
                <a:spcPct val="99000"/>
              </a:lnSpc>
              <a:buFont typeface="Wingdings" pitchFamily="2" charset="2"/>
              <a:buChar char="Ø"/>
              <a:defRPr sz="1937"/>
            </a:pPr>
            <a:r>
              <a:rPr lang="en-GB" sz="1500" dirty="0">
                <a:ea typeface="Calibri" panose="020F0502020204030204" pitchFamily="34" charset="0"/>
              </a:rPr>
              <a:t>The number of transactions scrutinised between 2017 and 2021 (661) has been more than twice as many as during the previous five years. </a:t>
            </a:r>
          </a:p>
          <a:p>
            <a:pPr marL="284400" algn="just" defTabSz="175595">
              <a:lnSpc>
                <a:spcPct val="99000"/>
              </a:lnSpc>
              <a:buFont typeface="Wingdings" pitchFamily="2" charset="2"/>
              <a:buChar char="Ø"/>
              <a:defRPr sz="1937"/>
            </a:pPr>
            <a:r>
              <a:rPr lang="en-GB" sz="1500" dirty="0">
                <a:ea typeface="Calibri" panose="020F0502020204030204" pitchFamily="34" charset="0"/>
              </a:rPr>
              <a:t>Although the number of transactions that have been blocked is relatively low, many are withdrawn before a final decision is made because interested parties are not willing to bear the strict levels of scrutiny and uncertainty.</a:t>
            </a:r>
            <a:r>
              <a:rPr lang="en-GB" sz="1500" dirty="0"/>
              <a:t> </a:t>
            </a:r>
          </a:p>
          <a:p>
            <a:endParaRPr lang="en-GB" dirty="0"/>
          </a:p>
        </p:txBody>
      </p:sp>
      <p:sp>
        <p:nvSpPr>
          <p:cNvPr id="5" name="Content Placeholder 3">
            <a:extLst>
              <a:ext uri="{FF2B5EF4-FFF2-40B4-BE49-F238E27FC236}">
                <a16:creationId xmlns:a16="http://schemas.microsoft.com/office/drawing/2014/main" id="{B5964F00-FD80-F732-0D5B-AD99D40AE93C}"/>
              </a:ext>
            </a:extLst>
          </p:cNvPr>
          <p:cNvSpPr txBox="1">
            <a:spLocks/>
          </p:cNvSpPr>
          <p:nvPr/>
        </p:nvSpPr>
        <p:spPr>
          <a:xfrm>
            <a:off x="250095" y="262395"/>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7500" lnSpcReduction="2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hangingPunct="1"/>
            <a:r>
              <a:rPr lang="en-GB" dirty="0"/>
              <a:t>FDI: National Security and Supply Chain Considerations</a:t>
            </a:r>
          </a:p>
        </p:txBody>
      </p:sp>
    </p:spTree>
    <p:extLst>
      <p:ext uri="{BB962C8B-B14F-4D97-AF65-F5344CB8AC3E}">
        <p14:creationId xmlns:p14="http://schemas.microsoft.com/office/powerpoint/2010/main" val="3744997948"/>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58DE195-DB24-1A7B-D5FC-A263447FA7B0}"/>
              </a:ext>
            </a:extLst>
          </p:cNvPr>
          <p:cNvSpPr>
            <a:spLocks noGrp="1"/>
          </p:cNvSpPr>
          <p:nvPr>
            <p:ph type="body" sz="half" idx="22"/>
          </p:nvPr>
        </p:nvSpPr>
        <p:spPr>
          <a:xfrm>
            <a:off x="186593" y="934306"/>
            <a:ext cx="8510519" cy="3335186"/>
          </a:xfrm>
        </p:spPr>
        <p:txBody>
          <a:bodyPr>
            <a:normAutofit/>
          </a:bodyPr>
          <a:lstStyle/>
          <a:p>
            <a:endParaRPr lang="en-GB" sz="1400" dirty="0">
              <a:latin typeface="+mn-lt"/>
            </a:endParaRPr>
          </a:p>
          <a:p>
            <a:endParaRPr lang="en-GB" dirty="0"/>
          </a:p>
        </p:txBody>
      </p:sp>
      <p:sp>
        <p:nvSpPr>
          <p:cNvPr id="5" name="Content Placeholder 3">
            <a:extLst>
              <a:ext uri="{FF2B5EF4-FFF2-40B4-BE49-F238E27FC236}">
                <a16:creationId xmlns:a16="http://schemas.microsoft.com/office/drawing/2014/main" id="{D528C882-0F4B-90FB-56BD-C05F0771AF1D}"/>
              </a:ext>
            </a:extLst>
          </p:cNvPr>
          <p:cNvSpPr txBox="1">
            <a:spLocks/>
          </p:cNvSpPr>
          <p:nvPr/>
        </p:nvSpPr>
        <p:spPr>
          <a:xfrm>
            <a:off x="250095" y="262395"/>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7500" lnSpcReduction="2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hangingPunct="1"/>
            <a:r>
              <a:rPr lang="en-GB" dirty="0"/>
              <a:t>FDI: National Security and Supply Chain Considerations</a:t>
            </a:r>
          </a:p>
        </p:txBody>
      </p:sp>
      <p:sp>
        <p:nvSpPr>
          <p:cNvPr id="12" name="Text Placeholder 3">
            <a:extLst>
              <a:ext uri="{FF2B5EF4-FFF2-40B4-BE49-F238E27FC236}">
                <a16:creationId xmlns:a16="http://schemas.microsoft.com/office/drawing/2014/main" id="{60EE8D31-AAD1-B5E8-F062-0AE2F32DD53C}"/>
              </a:ext>
            </a:extLst>
          </p:cNvPr>
          <p:cNvSpPr txBox="1">
            <a:spLocks/>
          </p:cNvSpPr>
          <p:nvPr/>
        </p:nvSpPr>
        <p:spPr>
          <a:xfrm>
            <a:off x="91967" y="935026"/>
            <a:ext cx="8434891" cy="33344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fontScale="55000" lnSpcReduction="20000"/>
          </a:bodyPr>
          <a:lstStyle>
            <a:lvl1pPr marL="0" marR="0" indent="0" algn="l" defTabSz="914400" rtl="0" latinLnBrk="0">
              <a:lnSpc>
                <a:spcPct val="90000"/>
              </a:lnSpc>
              <a:spcBef>
                <a:spcPts val="1000"/>
              </a:spcBef>
              <a:spcAft>
                <a:spcPts val="0"/>
              </a:spcAft>
              <a:buClrTx/>
              <a:buSzTx/>
              <a:buFontTx/>
              <a:buNone/>
              <a:tabLst/>
              <a:defRPr sz="1400" b="0" i="0" u="none" strike="noStrike" cap="none" spc="0" baseline="0">
                <a:solidFill>
                  <a:srgbClr val="1C3D74"/>
                </a:solidFill>
                <a:uFillTx/>
                <a:latin typeface="Arial"/>
                <a:ea typeface="Arial"/>
                <a:cs typeface="Arial"/>
                <a:sym typeface="Arial"/>
              </a:defRPr>
            </a:lvl1pPr>
            <a:lvl2pPr marL="542925" marR="0" indent="-200025"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2pPr>
            <a:lvl3pPr marL="925830" marR="0" indent="-240030"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3pPr>
            <a:lvl4pPr marL="13056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4pPr>
            <a:lvl5pPr marL="16485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marL="284400" indent="0" algn="just" defTabSz="175595">
              <a:lnSpc>
                <a:spcPct val="99000"/>
              </a:lnSpc>
              <a:buNone/>
              <a:defRPr sz="1937"/>
            </a:pPr>
            <a:r>
              <a:rPr lang="en-GB" sz="2200" dirty="0">
                <a:cs typeface="Calibri" panose="020F0502020204030204" pitchFamily="34" charset="0"/>
              </a:rPr>
              <a:t>The </a:t>
            </a:r>
            <a:r>
              <a:rPr lang="en-GB" sz="2200" b="1" dirty="0">
                <a:cs typeface="Calibri" panose="020F0502020204030204" pitchFamily="34" charset="0"/>
              </a:rPr>
              <a:t>COVID-19 pandemic</a:t>
            </a:r>
            <a:r>
              <a:rPr lang="en-GB" sz="2200" dirty="0">
                <a:cs typeface="Calibri" panose="020F0502020204030204" pitchFamily="34" charset="0"/>
              </a:rPr>
              <a:t> exposed serious fragilities in a wide range of global supply lines. The US government realised:</a:t>
            </a:r>
          </a:p>
          <a:p>
            <a:pPr marL="284400" algn="just" defTabSz="175595">
              <a:lnSpc>
                <a:spcPct val="99000"/>
              </a:lnSpc>
              <a:buFont typeface="Wingdings" pitchFamily="2" charset="2"/>
              <a:buChar char="Ø"/>
              <a:defRPr sz="1937"/>
            </a:pPr>
            <a:r>
              <a:rPr lang="en-GB" sz="2200" dirty="0">
                <a:cs typeface="Calibri" panose="020F0502020204030204" pitchFamily="34" charset="0"/>
              </a:rPr>
              <a:t> That </a:t>
            </a:r>
            <a:r>
              <a:rPr lang="en-GB" sz="2200" b="1" dirty="0">
                <a:cs typeface="Calibri" panose="020F0502020204030204" pitchFamily="34" charset="0"/>
              </a:rPr>
              <a:t>90 percent of the propellant used in US munitions is singularly sourced in China</a:t>
            </a:r>
            <a:r>
              <a:rPr lang="en-GB" sz="2200" dirty="0">
                <a:cs typeface="Calibri" panose="020F0502020204030204" pitchFamily="34" charset="0"/>
              </a:rPr>
              <a:t>, </a:t>
            </a:r>
            <a:r>
              <a:rPr lang="en-GB" sz="2200" dirty="0">
                <a:solidFill>
                  <a:srgbClr val="FF0000"/>
                </a:solidFill>
                <a:cs typeface="Calibri" panose="020F0502020204030204" pitchFamily="34" charset="0"/>
              </a:rPr>
              <a:t>which could put the US at great risk during an armed conflict</a:t>
            </a:r>
            <a:r>
              <a:rPr lang="en-GB" sz="2200" dirty="0">
                <a:cs typeface="Calibri" panose="020F0502020204030204" pitchFamily="34" charset="0"/>
              </a:rPr>
              <a:t>. </a:t>
            </a:r>
          </a:p>
          <a:p>
            <a:pPr marL="284400" algn="just" defTabSz="175595">
              <a:lnSpc>
                <a:spcPct val="99000"/>
              </a:lnSpc>
              <a:buFont typeface="Wingdings" pitchFamily="2" charset="2"/>
              <a:buChar char="Ø"/>
              <a:defRPr sz="1937"/>
            </a:pPr>
            <a:r>
              <a:rPr lang="en-GB" sz="2200" dirty="0">
                <a:cs typeface="Calibri" panose="020F0502020204030204" pitchFamily="34" charset="0"/>
              </a:rPr>
              <a:t> That </a:t>
            </a:r>
            <a:r>
              <a:rPr lang="en-GB" sz="2200" b="1" dirty="0">
                <a:cs typeface="Calibri" panose="020F0502020204030204" pitchFamily="34" charset="0"/>
              </a:rPr>
              <a:t>a high percentage of pharmaceutical ingredients</a:t>
            </a:r>
            <a:r>
              <a:rPr lang="en-GB" sz="2200" dirty="0">
                <a:cs typeface="Calibri" panose="020F0502020204030204" pitchFamily="34" charset="0"/>
              </a:rPr>
              <a:t>, particularly those used in generic brand drugs, and other important medicines like insulin, </a:t>
            </a:r>
            <a:r>
              <a:rPr lang="en-GB" sz="2200" b="1" dirty="0">
                <a:cs typeface="Calibri" panose="020F0502020204030204" pitchFamily="34" charset="0"/>
              </a:rPr>
              <a:t>come from China</a:t>
            </a:r>
            <a:r>
              <a:rPr lang="en-GB" sz="2200" dirty="0">
                <a:cs typeface="Calibri" panose="020F0502020204030204" pitchFamily="34" charset="0"/>
              </a:rPr>
              <a:t>. </a:t>
            </a:r>
            <a:r>
              <a:rPr lang="en-GB" sz="2200" dirty="0">
                <a:solidFill>
                  <a:srgbClr val="FF0000"/>
                </a:solidFill>
                <a:cs typeface="Calibri" panose="020F0502020204030204" pitchFamily="34" charset="0"/>
              </a:rPr>
              <a:t>America’s pharmaceutical supply remains vulnerable</a:t>
            </a:r>
            <a:r>
              <a:rPr lang="en-GB" sz="2200" dirty="0">
                <a:cs typeface="Calibri" panose="020F0502020204030204" pitchFamily="34" charset="0"/>
              </a:rPr>
              <a:t>. </a:t>
            </a:r>
          </a:p>
          <a:p>
            <a:pPr marL="284400" algn="just" defTabSz="175595">
              <a:lnSpc>
                <a:spcPct val="99000"/>
              </a:lnSpc>
              <a:buFont typeface="Wingdings" pitchFamily="2" charset="2"/>
              <a:buChar char="Ø"/>
              <a:defRPr sz="1937"/>
            </a:pPr>
            <a:r>
              <a:rPr lang="en-GB" sz="2200" dirty="0">
                <a:cs typeface="Calibri" panose="020F0502020204030204" pitchFamily="34" charset="0"/>
              </a:rPr>
              <a:t> That </a:t>
            </a:r>
            <a:r>
              <a:rPr lang="en-GB" sz="2200" b="1" dirty="0">
                <a:cs typeface="Calibri" panose="020F0502020204030204" pitchFamily="34" charset="0"/>
              </a:rPr>
              <a:t>the </a:t>
            </a:r>
            <a:r>
              <a:rPr lang="en-GB" sz="2200" b="1" dirty="0" err="1">
                <a:cs typeface="Calibri" panose="020F0502020204030204" pitchFamily="34" charset="0"/>
              </a:rPr>
              <a:t>Defense</a:t>
            </a:r>
            <a:r>
              <a:rPr lang="en-GB" sz="2200" b="1" dirty="0">
                <a:cs typeface="Calibri" panose="020F0502020204030204" pitchFamily="34" charset="0"/>
              </a:rPr>
              <a:t> Production Act was essential</a:t>
            </a:r>
            <a:r>
              <a:rPr lang="en-GB" sz="2200" dirty="0">
                <a:cs typeface="Calibri" panose="020F0502020204030204" pitchFamily="34" charset="0"/>
              </a:rPr>
              <a:t> to allow repurposing of factory capacity for ventilators during the first wave of the outbreak, </a:t>
            </a:r>
            <a:r>
              <a:rPr lang="en-GB" sz="2200" b="1" dirty="0">
                <a:cs typeface="Calibri" panose="020F0502020204030204" pitchFamily="34" charset="0"/>
              </a:rPr>
              <a:t>but it wasn’t enough to address the shortage</a:t>
            </a:r>
            <a:r>
              <a:rPr lang="en-GB" sz="2200" dirty="0">
                <a:cs typeface="Calibri" panose="020F0502020204030204" pitchFamily="34" charset="0"/>
              </a:rPr>
              <a:t>. </a:t>
            </a:r>
            <a:r>
              <a:rPr lang="en-GB" sz="2200" dirty="0">
                <a:solidFill>
                  <a:srgbClr val="FF0000"/>
                </a:solidFill>
                <a:cs typeface="Calibri" panose="020F0502020204030204" pitchFamily="34" charset="0"/>
              </a:rPr>
              <a:t>The US does not have the physical-capacity to respond to future major shocks to its supply chains</a:t>
            </a:r>
            <a:r>
              <a:rPr lang="en-GB" sz="2200" dirty="0">
                <a:cs typeface="Calibri" panose="020F0502020204030204" pitchFamily="34" charset="0"/>
              </a:rPr>
              <a:t>.</a:t>
            </a:r>
          </a:p>
          <a:p>
            <a:pPr marL="284400" algn="just" defTabSz="175595">
              <a:lnSpc>
                <a:spcPct val="99000"/>
              </a:lnSpc>
              <a:buFont typeface="Wingdings" pitchFamily="2" charset="2"/>
              <a:buChar char="Ø"/>
              <a:defRPr sz="1937"/>
            </a:pPr>
            <a:r>
              <a:rPr lang="en-GB" sz="2200" dirty="0">
                <a:cs typeface="Calibri" panose="020F0502020204030204" pitchFamily="34" charset="0"/>
              </a:rPr>
              <a:t> That </a:t>
            </a:r>
            <a:r>
              <a:rPr lang="en-GB" sz="2200" b="1" dirty="0">
                <a:cs typeface="Calibri" panose="020F0502020204030204" pitchFamily="34" charset="0"/>
              </a:rPr>
              <a:t>government actors</a:t>
            </a:r>
            <a:r>
              <a:rPr lang="en-GB" sz="2200" dirty="0">
                <a:cs typeface="Calibri" panose="020F0502020204030204" pitchFamily="34" charset="0"/>
              </a:rPr>
              <a:t> (e.g., Department of Commerce and local governments) do not understand </a:t>
            </a:r>
            <a:r>
              <a:rPr lang="en-GB" sz="2200" b="1" dirty="0">
                <a:cs typeface="Calibri" panose="020F0502020204030204" pitchFamily="34" charset="0"/>
              </a:rPr>
              <a:t>how their actions affect other entities</a:t>
            </a:r>
            <a:r>
              <a:rPr lang="en-GB" sz="2200" dirty="0">
                <a:cs typeface="Calibri" panose="020F0502020204030204" pitchFamily="34" charset="0"/>
              </a:rPr>
              <a:t>, and might not understand the incentives and operations of private suppliers.</a:t>
            </a:r>
          </a:p>
          <a:p>
            <a:pPr marL="284400" algn="just" defTabSz="175595">
              <a:lnSpc>
                <a:spcPct val="99000"/>
              </a:lnSpc>
              <a:buFont typeface="Wingdings" pitchFamily="2" charset="2"/>
              <a:buChar char="Ø"/>
              <a:defRPr sz="1937"/>
            </a:pPr>
            <a:r>
              <a:rPr lang="en-GB" sz="2200" dirty="0">
                <a:cs typeface="Calibri" panose="020F0502020204030204" pitchFamily="34" charset="0"/>
              </a:rPr>
              <a:t> That </a:t>
            </a:r>
            <a:r>
              <a:rPr lang="en-GB" sz="2200" b="1" dirty="0">
                <a:cs typeface="Calibri" panose="020F0502020204030204" pitchFamily="34" charset="0"/>
              </a:rPr>
              <a:t>private industries</a:t>
            </a:r>
            <a:r>
              <a:rPr lang="en-GB" sz="2200" dirty="0">
                <a:cs typeface="Calibri" panose="020F0502020204030204" pitchFamily="34" charset="0"/>
              </a:rPr>
              <a:t> are unaware of </a:t>
            </a:r>
            <a:r>
              <a:rPr lang="en-GB" sz="2200" b="1" dirty="0">
                <a:cs typeface="Calibri" panose="020F0502020204030204" pitchFamily="34" charset="0"/>
              </a:rPr>
              <a:t>how their actions affect overall ability to respond to a national security challenge</a:t>
            </a:r>
            <a:r>
              <a:rPr lang="en-GB" sz="2200" dirty="0">
                <a:cs typeface="Calibri" panose="020F0502020204030204" pitchFamily="34" charset="0"/>
              </a:rPr>
              <a:t> (e.g., to what extent offshoring could affect the U.S. ability to access critical material in time of crisis).</a:t>
            </a:r>
          </a:p>
          <a:p>
            <a:pPr marL="284400" indent="0" algn="just" defTabSz="175595">
              <a:lnSpc>
                <a:spcPct val="99000"/>
              </a:lnSpc>
              <a:buNone/>
              <a:defRPr sz="1937"/>
            </a:pPr>
            <a:r>
              <a:rPr lang="en-GB" sz="2200" dirty="0">
                <a:solidFill>
                  <a:srgbClr val="FF0000"/>
                </a:solidFill>
                <a:cs typeface="Calibri" panose="020F0502020204030204" pitchFamily="34" charset="0"/>
              </a:rPr>
              <a:t>The above concerns are expected to be alleviated through legislation, corporate strategy, and coalition-building.</a:t>
            </a:r>
          </a:p>
          <a:p>
            <a:pPr hangingPunct="1"/>
            <a:endParaRPr lang="en-GB" dirty="0"/>
          </a:p>
        </p:txBody>
      </p:sp>
    </p:spTree>
    <p:extLst>
      <p:ext uri="{BB962C8B-B14F-4D97-AF65-F5344CB8AC3E}">
        <p14:creationId xmlns:p14="http://schemas.microsoft.com/office/powerpoint/2010/main" val="129731018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rPr/>
              <a:t>3</a:t>
            </a:fld>
            <a:endParaRPr/>
          </a:p>
        </p:txBody>
      </p:sp>
      <p:sp>
        <p:nvSpPr>
          <p:cNvPr id="350"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rPr dirty="0"/>
              <a:t>Background and Rationale </a:t>
            </a:r>
          </a:p>
        </p:txBody>
      </p:sp>
      <p:sp>
        <p:nvSpPr>
          <p:cNvPr id="351" name="Text Placeholder 4"/>
          <p:cNvSpPr txBox="1">
            <a:spLocks noGrp="1"/>
          </p:cNvSpPr>
          <p:nvPr>
            <p:ph type="body" idx="1"/>
          </p:nvPr>
        </p:nvSpPr>
        <p:spPr>
          <a:xfrm>
            <a:off x="253111" y="879475"/>
            <a:ext cx="8637778" cy="3384550"/>
          </a:xfrm>
          <a:prstGeom prst="rect">
            <a:avLst/>
          </a:prstGeom>
        </p:spPr>
        <p:txBody>
          <a:bodyPr lIns="45719" tIns="45719" rIns="45719" bIns="45719"/>
          <a:lstStyle/>
          <a:p>
            <a:pPr marL="285750" indent="-285750">
              <a:buSzPct val="100000"/>
              <a:buFont typeface="Arial"/>
              <a:buChar char="•"/>
              <a:defRPr sz="2400">
                <a:solidFill>
                  <a:srgbClr val="1C3D74"/>
                </a:solidFill>
              </a:defRPr>
            </a:pPr>
            <a:r>
              <a:rPr dirty="0"/>
              <a:t>Global trends </a:t>
            </a:r>
            <a:endParaRPr lang="en-GB" dirty="0"/>
          </a:p>
          <a:p>
            <a:pPr marL="285750" indent="-285750">
              <a:buSzPct val="100000"/>
              <a:buFont typeface="Arial"/>
              <a:buChar char="•"/>
              <a:defRPr sz="2400">
                <a:solidFill>
                  <a:srgbClr val="1C3D74"/>
                </a:solidFill>
              </a:defRPr>
            </a:pPr>
            <a:r>
              <a:rPr dirty="0"/>
              <a:t>Move toward a multipolar world economic order</a:t>
            </a:r>
            <a:endParaRPr lang="en-GB" dirty="0"/>
          </a:p>
          <a:p>
            <a:pPr marL="285750" indent="-285750">
              <a:buSzPct val="100000"/>
              <a:buFont typeface="Arial"/>
              <a:buChar char="•"/>
              <a:defRPr sz="2400">
                <a:solidFill>
                  <a:srgbClr val="1C3D74"/>
                </a:solidFill>
              </a:defRPr>
            </a:pPr>
            <a:r>
              <a:rPr dirty="0" err="1"/>
              <a:t>Digitalisation</a:t>
            </a:r>
            <a:endParaRPr lang="en-GB" dirty="0"/>
          </a:p>
          <a:p>
            <a:pPr marL="285750" indent="-285750">
              <a:buSzPct val="100000"/>
              <a:buFont typeface="Arial"/>
              <a:buChar char="•"/>
              <a:defRPr sz="2400">
                <a:solidFill>
                  <a:srgbClr val="1C3D74"/>
                </a:solidFill>
              </a:defRPr>
            </a:pPr>
            <a:r>
              <a:rPr dirty="0"/>
              <a:t>Crisis of multilateralism</a:t>
            </a:r>
            <a:endParaRPr lang="en-GB" dirty="0"/>
          </a:p>
          <a:p>
            <a:pPr marL="285750" indent="-285750">
              <a:buSzPct val="100000"/>
              <a:buFont typeface="Arial"/>
              <a:buChar char="•"/>
              <a:defRPr sz="2400">
                <a:solidFill>
                  <a:srgbClr val="1C3D74"/>
                </a:solidFill>
              </a:defRPr>
            </a:pPr>
            <a:r>
              <a:rPr dirty="0"/>
              <a:t>Vulnerability of global value chains</a:t>
            </a:r>
            <a:endParaRPr lang="en-GB" dirty="0"/>
          </a:p>
          <a:p>
            <a:pPr lvl="4" indent="0">
              <a:buSzPct val="100000"/>
              <a:defRPr sz="2400">
                <a:solidFill>
                  <a:srgbClr val="1C3D74"/>
                </a:solidFill>
              </a:defRPr>
            </a:pPr>
            <a:r>
              <a:rPr lang="en-GB" dirty="0"/>
              <a:t>    - </a:t>
            </a:r>
            <a:r>
              <a:rPr dirty="0"/>
              <a:t>As highlighted and enhanced by Covid-19</a:t>
            </a:r>
          </a:p>
        </p:txBody>
      </p:sp>
    </p:spTree>
    <p:extLst>
      <p:ext uri="{BB962C8B-B14F-4D97-AF65-F5344CB8AC3E}">
        <p14:creationId xmlns:p14="http://schemas.microsoft.com/office/powerpoint/2010/main" val="1347868342"/>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8E80BC9-0C1F-A32B-30D9-E7B4E2C89EFD}"/>
              </a:ext>
            </a:extLst>
          </p:cNvPr>
          <p:cNvSpPr>
            <a:spLocks noGrp="1"/>
          </p:cNvSpPr>
          <p:nvPr>
            <p:ph type="body" sz="half" idx="22"/>
          </p:nvPr>
        </p:nvSpPr>
        <p:spPr>
          <a:xfrm>
            <a:off x="186595" y="880024"/>
            <a:ext cx="8672098" cy="3384001"/>
          </a:xfrm>
        </p:spPr>
        <p:txBody>
          <a:bodyPr>
            <a:normAutofit fontScale="77500" lnSpcReduction="20000"/>
          </a:bodyPr>
          <a:lstStyle/>
          <a:p>
            <a:r>
              <a:rPr lang="en-GB" sz="1800" b="1" dirty="0">
                <a:latin typeface="Arial" panose="020B0604020202020204" pitchFamily="34" charset="0"/>
                <a:cs typeface="Arial" panose="020B0604020202020204" pitchFamily="34" charset="0"/>
              </a:rPr>
              <a:t>      In the US: Securing Critical Supply Chains</a:t>
            </a:r>
          </a:p>
          <a:p>
            <a:pPr marL="284400" indent="0" algn="just" defTabSz="175595">
              <a:lnSpc>
                <a:spcPct val="99000"/>
              </a:lnSpc>
              <a:buNone/>
              <a:defRPr sz="1937"/>
            </a:pPr>
            <a:r>
              <a:rPr lang="en-GB" sz="1600" dirty="0"/>
              <a:t>The </a:t>
            </a:r>
            <a:r>
              <a:rPr lang="en-GB" sz="1600" b="1" dirty="0"/>
              <a:t>US </a:t>
            </a:r>
            <a:r>
              <a:rPr lang="en-GB" sz="1600" b="1" dirty="0">
                <a:ea typeface="Calibri" panose="020F0502020204030204" pitchFamily="34" charset="0"/>
              </a:rPr>
              <a:t>is using subsidies, export controls and other forms of industrial policy to shift supply chains away from geopolitical rivals, especially China</a:t>
            </a:r>
            <a:r>
              <a:rPr lang="en-GB" sz="1600" dirty="0">
                <a:ea typeface="Calibri" panose="020F0502020204030204" pitchFamily="34" charset="0"/>
              </a:rPr>
              <a:t>, to keep advanced technology and other critical supply chains out of hostile hands:</a:t>
            </a:r>
            <a:r>
              <a:rPr lang="en-GB" sz="1600" dirty="0"/>
              <a:t> </a:t>
            </a:r>
          </a:p>
          <a:p>
            <a:pPr marL="284400" algn="just" defTabSz="175595">
              <a:lnSpc>
                <a:spcPct val="99000"/>
              </a:lnSpc>
              <a:buFont typeface="Wingdings" pitchFamily="2" charset="2"/>
              <a:buChar char="Ø"/>
              <a:defRPr sz="1937"/>
            </a:pPr>
            <a:r>
              <a:rPr lang="en-GB" sz="1400" dirty="0">
                <a:ea typeface="Calibri" panose="020F0502020204030204" pitchFamily="34" charset="0"/>
              </a:rPr>
              <a:t> On </a:t>
            </a:r>
            <a:r>
              <a:rPr lang="en-GB" sz="1400" b="1" dirty="0">
                <a:ea typeface="Calibri" panose="020F0502020204030204" pitchFamily="34" charset="0"/>
              </a:rPr>
              <a:t>7 October 2022</a:t>
            </a:r>
            <a:r>
              <a:rPr lang="en-GB" sz="1400" dirty="0">
                <a:ea typeface="Calibri" panose="020F0502020204030204" pitchFamily="34" charset="0"/>
              </a:rPr>
              <a:t>, a new set of regulations known as the </a:t>
            </a:r>
            <a:r>
              <a:rPr lang="en-GB" sz="1400" b="1" dirty="0">
                <a:ea typeface="Calibri" panose="020F0502020204030204" pitchFamily="34" charset="0"/>
              </a:rPr>
              <a:t>‘Foreign Direct Product Rule’</a:t>
            </a:r>
            <a:r>
              <a:rPr lang="en-GB" sz="1400" dirty="0">
                <a:ea typeface="Calibri" panose="020F0502020204030204" pitchFamily="34" charset="0"/>
              </a:rPr>
              <a:t> (FDPR) were announced </a:t>
            </a:r>
            <a:r>
              <a:rPr lang="en-GB" sz="1400" b="1" dirty="0">
                <a:ea typeface="Calibri" panose="020F0502020204030204" pitchFamily="34" charset="0"/>
              </a:rPr>
              <a:t>restricting</a:t>
            </a:r>
            <a:r>
              <a:rPr lang="en-GB" sz="1400" dirty="0">
                <a:ea typeface="Calibri" panose="020F0502020204030204" pitchFamily="34" charset="0"/>
              </a:rPr>
              <a:t> </a:t>
            </a:r>
            <a:r>
              <a:rPr lang="en-GB" sz="1400" b="1" dirty="0">
                <a:ea typeface="Calibri" panose="020F0502020204030204" pitchFamily="34" charset="0"/>
              </a:rPr>
              <a:t>sales of items based on American technology</a:t>
            </a:r>
            <a:r>
              <a:rPr lang="en-GB" sz="1400" dirty="0">
                <a:ea typeface="Calibri" panose="020F0502020204030204" pitchFamily="34" charset="0"/>
              </a:rPr>
              <a:t>, even if they are designed and manufactured abroad.</a:t>
            </a:r>
            <a:r>
              <a:rPr lang="en-GB" sz="1400" dirty="0"/>
              <a:t> </a:t>
            </a:r>
          </a:p>
          <a:p>
            <a:pPr marL="284400" algn="just" defTabSz="175595">
              <a:lnSpc>
                <a:spcPct val="99000"/>
              </a:lnSpc>
              <a:buFont typeface="Wingdings" pitchFamily="2" charset="2"/>
              <a:buChar char="Ø"/>
              <a:defRPr sz="1937"/>
            </a:pPr>
            <a:r>
              <a:rPr lang="en-GB" sz="1400" dirty="0">
                <a:ea typeface="Calibri" panose="020F0502020204030204" pitchFamily="34" charset="0"/>
                <a:cs typeface="Calibri" panose="020F0502020204030204" pitchFamily="34" charset="0"/>
              </a:rPr>
              <a:t> The US has the </a:t>
            </a:r>
            <a:r>
              <a:rPr lang="en-GB" sz="1400" b="1" dirty="0">
                <a:ea typeface="Calibri" panose="020F0502020204030204" pitchFamily="34" charset="0"/>
                <a:cs typeface="Calibri" panose="020F0502020204030204" pitchFamily="34" charset="0"/>
              </a:rPr>
              <a:t>Entity list</a:t>
            </a:r>
            <a:r>
              <a:rPr lang="en-GB" sz="1400" dirty="0">
                <a:ea typeface="Calibri" panose="020F0502020204030204" pitchFamily="34" charset="0"/>
                <a:cs typeface="Calibri" panose="020F0502020204030204" pitchFamily="34" charset="0"/>
              </a:rPr>
              <a:t>, </a:t>
            </a:r>
            <a:r>
              <a:rPr lang="en-GB" sz="1400" b="1" dirty="0">
                <a:ea typeface="Calibri" panose="020F0502020204030204" pitchFamily="34" charset="0"/>
                <a:cs typeface="Calibri" panose="020F0502020204030204" pitchFamily="34" charset="0"/>
              </a:rPr>
              <a:t>a list of companies to which it is illegal to export technology from America</a:t>
            </a:r>
            <a:r>
              <a:rPr lang="en-GB" sz="1400" dirty="0">
                <a:ea typeface="Calibri" panose="020F0502020204030204" pitchFamily="34" charset="0"/>
                <a:cs typeface="Calibri" panose="020F0502020204030204" pitchFamily="34" charset="0"/>
              </a:rPr>
              <a:t>.</a:t>
            </a:r>
            <a:r>
              <a:rPr lang="en-GB" sz="1400" dirty="0">
                <a:cs typeface="Calibri" panose="020F0502020204030204" pitchFamily="34" charset="0"/>
              </a:rPr>
              <a:t> </a:t>
            </a:r>
            <a:r>
              <a:rPr lang="en-GB" sz="1400" dirty="0">
                <a:ea typeface="Calibri" panose="020F0502020204030204" pitchFamily="34" charset="0"/>
                <a:cs typeface="Calibri" panose="020F0502020204030204" pitchFamily="34" charset="0"/>
              </a:rPr>
              <a:t>The number of Chinese firms on this entity list enlarged from 130 in 2018 to 532 in 2022. Chinese companies account for more than a quarter of the firms on the list.</a:t>
            </a:r>
            <a:r>
              <a:rPr lang="en-GB" sz="1400" dirty="0">
                <a:cs typeface="Calibri" panose="020F0502020204030204" pitchFamily="34" charset="0"/>
              </a:rPr>
              <a:t> </a:t>
            </a:r>
          </a:p>
          <a:p>
            <a:pPr marL="284400" algn="just" defTabSz="175595">
              <a:lnSpc>
                <a:spcPct val="99000"/>
              </a:lnSpc>
              <a:buFont typeface="Wingdings" pitchFamily="2" charset="2"/>
              <a:buChar char="Ø"/>
              <a:defRPr sz="1937"/>
            </a:pPr>
            <a:r>
              <a:rPr lang="en-GB" sz="1400" dirty="0">
                <a:ea typeface="Calibri" panose="020F0502020204030204" pitchFamily="34" charset="0"/>
              </a:rPr>
              <a:t> In </a:t>
            </a:r>
            <a:r>
              <a:rPr lang="en-GB" sz="1400" b="1" dirty="0">
                <a:ea typeface="Calibri" panose="020F0502020204030204" pitchFamily="34" charset="0"/>
              </a:rPr>
              <a:t>2019</a:t>
            </a:r>
            <a:r>
              <a:rPr lang="en-GB" sz="1400" dirty="0">
                <a:ea typeface="Calibri" panose="020F0502020204030204" pitchFamily="34" charset="0"/>
              </a:rPr>
              <a:t>, the </a:t>
            </a:r>
            <a:r>
              <a:rPr lang="en-GB" sz="1400" b="1" dirty="0">
                <a:ea typeface="Calibri" panose="020F0502020204030204" pitchFamily="34" charset="0"/>
              </a:rPr>
              <a:t>Department of Commerce</a:t>
            </a:r>
            <a:r>
              <a:rPr lang="en-GB" sz="1400" dirty="0">
                <a:ea typeface="Calibri" panose="020F0502020204030204" pitchFamily="34" charset="0"/>
              </a:rPr>
              <a:t> prohibited American firms to selling chips made in America to </a:t>
            </a:r>
            <a:r>
              <a:rPr lang="en-GB" sz="1400" b="1" dirty="0">
                <a:ea typeface="Calibri" panose="020F0502020204030204" pitchFamily="34" charset="0"/>
              </a:rPr>
              <a:t>Huawei</a:t>
            </a:r>
            <a:r>
              <a:rPr lang="en-GB" sz="1400" dirty="0">
                <a:ea typeface="Calibri" panose="020F0502020204030204" pitchFamily="34" charset="0"/>
              </a:rPr>
              <a:t>, a Chinese telecoms firm that was seen as a national-security threat.</a:t>
            </a:r>
          </a:p>
          <a:p>
            <a:pPr marL="284400" algn="just" defTabSz="175595">
              <a:lnSpc>
                <a:spcPct val="99000"/>
              </a:lnSpc>
              <a:buFont typeface="Wingdings" pitchFamily="2" charset="2"/>
              <a:buChar char="Ø"/>
              <a:defRPr sz="1937"/>
            </a:pPr>
            <a:r>
              <a:rPr lang="en-GB" sz="1400" dirty="0">
                <a:ea typeface="Calibri" panose="020F0502020204030204" pitchFamily="34" charset="0"/>
                <a:cs typeface="Calibri" panose="020F0502020204030204" pitchFamily="34" charset="0"/>
              </a:rPr>
              <a:t> The </a:t>
            </a:r>
            <a:r>
              <a:rPr lang="en-GB" sz="1400" b="1" dirty="0">
                <a:ea typeface="Calibri" panose="020F0502020204030204" pitchFamily="34" charset="0"/>
                <a:cs typeface="Calibri" panose="020F0502020204030204" pitchFamily="34" charset="0"/>
              </a:rPr>
              <a:t>‘Investing at Home’</a:t>
            </a:r>
            <a:r>
              <a:rPr lang="en-GB" sz="1400" dirty="0">
                <a:ea typeface="Calibri" panose="020F0502020204030204" pitchFamily="34" charset="0"/>
                <a:cs typeface="Calibri" panose="020F0502020204030204" pitchFamily="34" charset="0"/>
              </a:rPr>
              <a:t> legislative proposal, would require </a:t>
            </a:r>
            <a:r>
              <a:rPr lang="en-GB" sz="1400" b="1" dirty="0">
                <a:ea typeface="Calibri" panose="020F0502020204030204" pitchFamily="34" charset="0"/>
                <a:cs typeface="Calibri" panose="020F0502020204030204" pitchFamily="34" charset="0"/>
              </a:rPr>
              <a:t>American companies to notify of overseas spending</a:t>
            </a:r>
            <a:r>
              <a:rPr lang="en-GB" sz="1400" dirty="0">
                <a:ea typeface="Calibri" panose="020F0502020204030204" pitchFamily="34" charset="0"/>
                <a:cs typeface="Calibri" panose="020F0502020204030204" pitchFamily="34" charset="0"/>
              </a:rPr>
              <a:t>, raising the possibility that the White House could block some investments in China.</a:t>
            </a:r>
            <a:r>
              <a:rPr lang="en-GB" sz="1400" dirty="0">
                <a:cs typeface="Calibri" panose="020F0502020204030204" pitchFamily="34" charset="0"/>
              </a:rPr>
              <a:t>  </a:t>
            </a:r>
          </a:p>
          <a:p>
            <a:pPr marL="284400" algn="just" defTabSz="175595">
              <a:lnSpc>
                <a:spcPct val="99000"/>
              </a:lnSpc>
              <a:buFont typeface="Wingdings" pitchFamily="2" charset="2"/>
              <a:buChar char="Ø"/>
              <a:defRPr sz="1937"/>
            </a:pPr>
            <a:r>
              <a:rPr lang="en-GB" sz="1400" dirty="0">
                <a:ea typeface="Calibri" panose="020F0502020204030204" pitchFamily="34" charset="0"/>
                <a:cs typeface="Calibri" panose="020F0502020204030204" pitchFamily="34" charset="0"/>
              </a:rPr>
              <a:t> The </a:t>
            </a:r>
            <a:r>
              <a:rPr lang="en-GB" sz="1400" b="1" dirty="0">
                <a:ea typeface="Calibri" panose="020F0502020204030204" pitchFamily="34" charset="0"/>
                <a:cs typeface="Calibri" panose="020F0502020204030204" pitchFamily="34" charset="0"/>
              </a:rPr>
              <a:t>‘Chips Act,’</a:t>
            </a:r>
            <a:r>
              <a:rPr lang="en-GB" sz="1400" dirty="0">
                <a:ea typeface="Calibri" panose="020F0502020204030204" pitchFamily="34" charset="0"/>
                <a:cs typeface="Calibri" panose="020F0502020204030204" pitchFamily="34" charset="0"/>
              </a:rPr>
              <a:t> passed in </a:t>
            </a:r>
            <a:r>
              <a:rPr lang="en-GB" sz="1400" b="1" dirty="0">
                <a:ea typeface="Calibri" panose="020F0502020204030204" pitchFamily="34" charset="0"/>
                <a:cs typeface="Calibri" panose="020F0502020204030204" pitchFamily="34" charset="0"/>
              </a:rPr>
              <a:t>2022</a:t>
            </a:r>
            <a:r>
              <a:rPr lang="en-GB" sz="1400" dirty="0">
                <a:ea typeface="Calibri" panose="020F0502020204030204" pitchFamily="34" charset="0"/>
                <a:cs typeface="Calibri" panose="020F0502020204030204" pitchFamily="34" charset="0"/>
              </a:rPr>
              <a:t>, provides $52bn on incentives for the semiconductor industry to </a:t>
            </a:r>
            <a:r>
              <a:rPr lang="en-GB" sz="1400" b="1" dirty="0">
                <a:ea typeface="Calibri" panose="020F0502020204030204" pitchFamily="34" charset="0"/>
                <a:cs typeface="Calibri" panose="020F0502020204030204" pitchFamily="34" charset="0"/>
              </a:rPr>
              <a:t>increase the America’s share of chip manufacturing</a:t>
            </a:r>
            <a:r>
              <a:rPr lang="en-GB" sz="1400" dirty="0">
                <a:ea typeface="Calibri" panose="020F0502020204030204" pitchFamily="34" charset="0"/>
                <a:cs typeface="Calibri" panose="020F0502020204030204" pitchFamily="34" charset="0"/>
              </a:rPr>
              <a:t>.</a:t>
            </a:r>
            <a:r>
              <a:rPr lang="en-GB" sz="1400" dirty="0">
                <a:cs typeface="Calibri" panose="020F0502020204030204" pitchFamily="34" charset="0"/>
              </a:rPr>
              <a:t> </a:t>
            </a:r>
          </a:p>
          <a:p>
            <a:pPr marL="284400" algn="just" defTabSz="175595">
              <a:lnSpc>
                <a:spcPct val="99000"/>
              </a:lnSpc>
              <a:buFont typeface="Wingdings" pitchFamily="2" charset="2"/>
              <a:buChar char="Ø"/>
              <a:defRPr sz="1937"/>
            </a:pPr>
            <a:r>
              <a:rPr lang="en-GB" sz="1400" dirty="0">
                <a:ea typeface="Calibri" panose="020F0502020204030204" pitchFamily="34" charset="0"/>
              </a:rPr>
              <a:t> The </a:t>
            </a:r>
            <a:r>
              <a:rPr lang="en-GB" sz="1400" b="1" dirty="0">
                <a:ea typeface="Calibri" panose="020F0502020204030204" pitchFamily="34" charset="0"/>
              </a:rPr>
              <a:t>‘Inflation Reduction Act,’</a:t>
            </a:r>
            <a:r>
              <a:rPr lang="en-GB" sz="1400" dirty="0">
                <a:ea typeface="Calibri" panose="020F0502020204030204" pitchFamily="34" charset="0"/>
              </a:rPr>
              <a:t> passed in </a:t>
            </a:r>
            <a:r>
              <a:rPr lang="en-GB" sz="1400" b="1" dirty="0">
                <a:ea typeface="Calibri" panose="020F0502020204030204" pitchFamily="34" charset="0"/>
              </a:rPr>
              <a:t>2022</a:t>
            </a:r>
            <a:r>
              <a:rPr lang="en-GB" sz="1400" dirty="0">
                <a:ea typeface="Calibri" panose="020F0502020204030204" pitchFamily="34" charset="0"/>
              </a:rPr>
              <a:t>, provides nearly $400bn on incentives to boost clean energy and reduce dependence on China in important supply chains, such as for electric vehicles.</a:t>
            </a:r>
            <a:r>
              <a:rPr lang="en-GB" sz="1400" dirty="0"/>
              <a:t> </a:t>
            </a:r>
            <a:endParaRPr lang="en-GB" sz="1400" dirty="0">
              <a:cs typeface="Calibri" panose="020F0502020204030204" pitchFamily="34" charset="0"/>
            </a:endParaRPr>
          </a:p>
          <a:p>
            <a:endParaRPr lang="en-GB" dirty="0"/>
          </a:p>
        </p:txBody>
      </p:sp>
      <p:sp>
        <p:nvSpPr>
          <p:cNvPr id="5" name="Content Placeholder 3">
            <a:extLst>
              <a:ext uri="{FF2B5EF4-FFF2-40B4-BE49-F238E27FC236}">
                <a16:creationId xmlns:a16="http://schemas.microsoft.com/office/drawing/2014/main" id="{68A84F61-77BB-A7DA-641D-874801510BF7}"/>
              </a:ext>
            </a:extLst>
          </p:cNvPr>
          <p:cNvSpPr txBox="1">
            <a:spLocks/>
          </p:cNvSpPr>
          <p:nvPr/>
        </p:nvSpPr>
        <p:spPr>
          <a:xfrm>
            <a:off x="250095" y="262395"/>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7500" lnSpcReduction="2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hangingPunct="1"/>
            <a:r>
              <a:rPr lang="en-GB" dirty="0"/>
              <a:t>FDI: National Security and Supply Chain Considerations</a:t>
            </a:r>
          </a:p>
        </p:txBody>
      </p:sp>
    </p:spTree>
    <p:extLst>
      <p:ext uri="{BB962C8B-B14F-4D97-AF65-F5344CB8AC3E}">
        <p14:creationId xmlns:p14="http://schemas.microsoft.com/office/powerpoint/2010/main" val="3082505492"/>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4568901-A481-ECCC-7897-8BEE2E5D2B0A}"/>
              </a:ext>
            </a:extLst>
          </p:cNvPr>
          <p:cNvSpPr>
            <a:spLocks noGrp="1"/>
          </p:cNvSpPr>
          <p:nvPr>
            <p:ph type="body" sz="half" idx="22"/>
          </p:nvPr>
        </p:nvSpPr>
        <p:spPr>
          <a:xfrm>
            <a:off x="186594" y="838773"/>
            <a:ext cx="8672097" cy="3425252"/>
          </a:xfrm>
        </p:spPr>
        <p:txBody>
          <a:bodyPr>
            <a:normAutofit fontScale="77500" lnSpcReduction="20000"/>
          </a:bodyPr>
          <a:lstStyle/>
          <a:p>
            <a:r>
              <a:rPr lang="en-GB" sz="2300" b="1" dirty="0">
                <a:latin typeface="+mn-lt"/>
              </a:rPr>
              <a:t>     In the UK: The National Security and Investment Act 2021</a:t>
            </a:r>
            <a:r>
              <a:rPr lang="en-GB" sz="1400" dirty="0">
                <a:latin typeface="+mn-lt"/>
              </a:rPr>
              <a:t>	</a:t>
            </a:r>
          </a:p>
          <a:p>
            <a:pPr marL="284400" indent="0" algn="just" defTabSz="175595">
              <a:lnSpc>
                <a:spcPct val="99000"/>
              </a:lnSpc>
              <a:buNone/>
              <a:defRPr sz="1937"/>
            </a:pPr>
            <a:r>
              <a:rPr lang="en-GB" sz="1600" b="1" dirty="0"/>
              <a:t>Background: </a:t>
            </a:r>
            <a:r>
              <a:rPr lang="en-GB" sz="1400" dirty="0"/>
              <a:t>The NSI ACT came into force on 4 January 2022.</a:t>
            </a:r>
          </a:p>
          <a:p>
            <a:pPr marL="284400" indent="0" algn="just" defTabSz="175595">
              <a:lnSpc>
                <a:spcPct val="99000"/>
              </a:lnSpc>
              <a:buNone/>
              <a:defRPr sz="1937"/>
            </a:pPr>
            <a:r>
              <a:rPr lang="en-GB" sz="1600" b="1" dirty="0"/>
              <a:t>Key Features:</a:t>
            </a:r>
          </a:p>
          <a:p>
            <a:pPr marL="284400" algn="just" defTabSz="175595">
              <a:lnSpc>
                <a:spcPct val="99000"/>
              </a:lnSpc>
              <a:buFont typeface="Wingdings" pitchFamily="2" charset="2"/>
              <a:buChar char="Ø"/>
              <a:defRPr sz="1937"/>
            </a:pPr>
            <a:r>
              <a:rPr lang="en-GB" sz="1400" dirty="0"/>
              <a:t>The Investment Security Unit was created to enforce the NSI ACT. </a:t>
            </a:r>
          </a:p>
          <a:p>
            <a:pPr marL="284400" algn="just" defTabSz="175595">
              <a:lnSpc>
                <a:spcPct val="99000"/>
              </a:lnSpc>
              <a:buFont typeface="Wingdings" pitchFamily="2" charset="2"/>
              <a:buChar char="Ø"/>
              <a:defRPr sz="1937"/>
            </a:pPr>
            <a:r>
              <a:rPr lang="en-GB" sz="1400" dirty="0"/>
              <a:t>Mandatory Notification of transactions that trigger some events, involving qualifying entities and 17 key sectors. </a:t>
            </a:r>
          </a:p>
          <a:p>
            <a:pPr marL="284400" algn="just" defTabSz="175595">
              <a:lnSpc>
                <a:spcPct val="99000"/>
              </a:lnSpc>
              <a:buFont typeface="Wingdings" pitchFamily="2" charset="2"/>
              <a:buChar char="Ø"/>
              <a:defRPr sz="1937"/>
            </a:pPr>
            <a:r>
              <a:rPr lang="en-GB" sz="1400" dirty="0"/>
              <a:t>Voluntary notification for certain transactions that may give rise to national security concerns.</a:t>
            </a:r>
          </a:p>
          <a:p>
            <a:pPr marL="284400" algn="just" defTabSz="175595">
              <a:lnSpc>
                <a:spcPct val="99000"/>
              </a:lnSpc>
              <a:buFont typeface="Wingdings" pitchFamily="2" charset="2"/>
              <a:buChar char="Ø"/>
              <a:defRPr sz="1937"/>
            </a:pPr>
            <a:r>
              <a:rPr lang="en-GB" sz="1400" dirty="0"/>
              <a:t>The Secretary of State has ‘call-in powers’ and must have regard to the target risk, control risk and acquirer risk.</a:t>
            </a:r>
          </a:p>
          <a:p>
            <a:pPr marL="284400" indent="0" algn="just" defTabSz="175595">
              <a:lnSpc>
                <a:spcPct val="99000"/>
              </a:lnSpc>
              <a:buNone/>
              <a:defRPr sz="1937"/>
            </a:pPr>
            <a:r>
              <a:rPr lang="en-GB" sz="1600" b="1" dirty="0"/>
              <a:t>Scope:</a:t>
            </a:r>
          </a:p>
          <a:p>
            <a:pPr marL="284400" algn="just" defTabSz="175595">
              <a:lnSpc>
                <a:spcPct val="99000"/>
              </a:lnSpc>
              <a:buFont typeface="Wingdings" pitchFamily="2" charset="2"/>
              <a:buChar char="Ø"/>
              <a:defRPr sz="1937"/>
            </a:pPr>
            <a:r>
              <a:rPr lang="en-GB" sz="1400" b="1" dirty="0"/>
              <a:t>‘Qualifying entity’</a:t>
            </a:r>
            <a:r>
              <a:rPr lang="en-GB" sz="1400" dirty="0"/>
              <a:t>: Domestic UK and foreign entities (if it carries on activities in the UK or supplies goods or services to the UK).</a:t>
            </a:r>
          </a:p>
          <a:p>
            <a:pPr marL="284400" algn="just" defTabSz="175595">
              <a:lnSpc>
                <a:spcPct val="99000"/>
              </a:lnSpc>
              <a:buFont typeface="Wingdings" pitchFamily="2" charset="2"/>
              <a:buChar char="Ø"/>
              <a:defRPr sz="1937"/>
            </a:pPr>
            <a:r>
              <a:rPr lang="en-GB" sz="1400" b="1" dirty="0"/>
              <a:t>‘Trigger events’:</a:t>
            </a:r>
            <a:r>
              <a:rPr lang="en-GB" sz="1400" dirty="0"/>
              <a:t> The acquirer gains or increases voting rights or shares (thresholds established).</a:t>
            </a:r>
          </a:p>
          <a:p>
            <a:pPr marL="284400" algn="just" defTabSz="175595">
              <a:lnSpc>
                <a:spcPct val="99000"/>
              </a:lnSpc>
              <a:buFont typeface="Wingdings" pitchFamily="2" charset="2"/>
              <a:buChar char="Ø"/>
              <a:defRPr sz="1937"/>
            </a:pPr>
            <a:r>
              <a:rPr lang="en-GB" sz="1400" b="1" dirty="0"/>
              <a:t>Key Sectors:</a:t>
            </a:r>
            <a:r>
              <a:rPr lang="en-GB" sz="1400" dirty="0"/>
              <a:t> Advanced materials, Advanced robotics, AI, Civil nuclear, Communications, Computing hardware, Critical suppliers to Government, Suppliers to the emergency services, Cryptographic authentication, Data infrastructure, Defence, Energy, Military and –dual use, Quantum technologies, Satellite and space technology, Synthetic biology and Transport.</a:t>
            </a:r>
          </a:p>
          <a:p>
            <a:endParaRPr lang="en-GB" dirty="0"/>
          </a:p>
        </p:txBody>
      </p:sp>
      <p:sp>
        <p:nvSpPr>
          <p:cNvPr id="5" name="Content Placeholder 3">
            <a:extLst>
              <a:ext uri="{FF2B5EF4-FFF2-40B4-BE49-F238E27FC236}">
                <a16:creationId xmlns:a16="http://schemas.microsoft.com/office/drawing/2014/main" id="{6E0E84C2-1E59-26EA-2588-FD6D51708943}"/>
              </a:ext>
            </a:extLst>
          </p:cNvPr>
          <p:cNvSpPr txBox="1">
            <a:spLocks/>
          </p:cNvSpPr>
          <p:nvPr/>
        </p:nvSpPr>
        <p:spPr>
          <a:xfrm>
            <a:off x="250095" y="262395"/>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7500" lnSpcReduction="2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hangingPunct="1"/>
            <a:r>
              <a:rPr lang="en-GB" dirty="0"/>
              <a:t>FDI: National Security and Supply Chain Considerations</a:t>
            </a:r>
          </a:p>
        </p:txBody>
      </p:sp>
    </p:spTree>
    <p:extLst>
      <p:ext uri="{BB962C8B-B14F-4D97-AF65-F5344CB8AC3E}">
        <p14:creationId xmlns:p14="http://schemas.microsoft.com/office/powerpoint/2010/main" val="3244958886"/>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CD3123B-54DC-443E-6134-51F649F123DD}"/>
              </a:ext>
            </a:extLst>
          </p:cNvPr>
          <p:cNvSpPr>
            <a:spLocks noGrp="1"/>
          </p:cNvSpPr>
          <p:nvPr>
            <p:ph type="body" sz="half" idx="22"/>
          </p:nvPr>
        </p:nvSpPr>
        <p:spPr>
          <a:xfrm>
            <a:off x="186595" y="866274"/>
            <a:ext cx="8735598" cy="3397751"/>
          </a:xfrm>
        </p:spPr>
        <p:txBody>
          <a:bodyPr>
            <a:normAutofit fontScale="77500" lnSpcReduction="20000"/>
          </a:bodyPr>
          <a:lstStyle/>
          <a:p>
            <a:pPr marL="284400">
              <a:lnSpc>
                <a:spcPct val="99000"/>
              </a:lnSpc>
            </a:pPr>
            <a:r>
              <a:rPr lang="en-GB" sz="2100" b="1" dirty="0">
                <a:latin typeface="+mn-lt"/>
              </a:rPr>
              <a:t>In the UK: The National Security and Investment Act 2021	</a:t>
            </a:r>
          </a:p>
          <a:p>
            <a:pPr marL="284400" indent="0" algn="just" defTabSz="175595">
              <a:lnSpc>
                <a:spcPct val="99000"/>
              </a:lnSpc>
              <a:buNone/>
              <a:defRPr sz="1937"/>
            </a:pPr>
            <a:r>
              <a:rPr lang="en-GB" sz="1600" b="1" dirty="0"/>
              <a:t>Void Transactions:</a:t>
            </a:r>
            <a:r>
              <a:rPr lang="en-GB" sz="1400" dirty="0"/>
              <a:t> </a:t>
            </a:r>
            <a:r>
              <a:rPr lang="en-GB" sz="1400" dirty="0">
                <a:solidFill>
                  <a:srgbClr val="002060"/>
                </a:solidFill>
                <a:latin typeface="Calibri" panose="020F0502020204030204" pitchFamily="34" charset="0"/>
                <a:ea typeface="Calibri" panose="020F0502020204030204" pitchFamily="34" charset="0"/>
                <a:cs typeface="Calibri" panose="020F0502020204030204" pitchFamily="34" charset="0"/>
              </a:rPr>
              <a:t>Transactions</a:t>
            </a:r>
            <a:r>
              <a:rPr lang="en-US" sz="1400" dirty="0">
                <a:solidFill>
                  <a:srgbClr val="002060"/>
                </a:solidFill>
                <a:latin typeface="Calibri" panose="020F0502020204030204" pitchFamily="34" charset="0"/>
                <a:ea typeface="Calibri" panose="020F0502020204030204" pitchFamily="34" charset="0"/>
                <a:cs typeface="Calibri" panose="020F0502020204030204" pitchFamily="34" charset="0"/>
              </a:rPr>
              <a:t> that fall under the mandatory regime cannot be completed until clearance is granted, and transactions that take place without clearance will be void.</a:t>
            </a:r>
            <a:r>
              <a:rPr lang="en-GB" sz="1400" dirty="0">
                <a:solidFill>
                  <a:srgbClr val="002060"/>
                </a:solidFill>
                <a:latin typeface="Calibri" panose="020F0502020204030204" pitchFamily="34" charset="0"/>
                <a:cs typeface="Calibri" panose="020F0502020204030204" pitchFamily="34" charset="0"/>
              </a:rPr>
              <a:t> </a:t>
            </a:r>
          </a:p>
          <a:p>
            <a:pPr marL="284400" indent="0" algn="just" defTabSz="175595">
              <a:lnSpc>
                <a:spcPct val="99000"/>
              </a:lnSpc>
              <a:buNone/>
              <a:defRPr sz="1937"/>
            </a:pPr>
            <a:r>
              <a:rPr lang="en-GB" sz="1600" b="1" dirty="0"/>
              <a:t>Penalties for non-compliance:</a:t>
            </a:r>
            <a:r>
              <a:rPr lang="en-GB" sz="1400" dirty="0"/>
              <a:t> There are civil and criminal penalties for completing a notifiable acquisition without approval. The penalties include:</a:t>
            </a:r>
          </a:p>
          <a:p>
            <a:pPr marL="284400" algn="just" defTabSz="175595">
              <a:lnSpc>
                <a:spcPct val="99000"/>
              </a:lnSpc>
              <a:buFont typeface="Wingdings" pitchFamily="2" charset="2"/>
              <a:buChar char="Ø"/>
              <a:defRPr sz="1937"/>
            </a:pPr>
            <a:r>
              <a:rPr lang="en-GB" sz="1400" dirty="0"/>
              <a:t> Imprisonment for up to five years.</a:t>
            </a:r>
          </a:p>
          <a:p>
            <a:pPr marL="284400" algn="just" defTabSz="175595">
              <a:lnSpc>
                <a:spcPct val="99000"/>
              </a:lnSpc>
              <a:buFont typeface="Wingdings" pitchFamily="2" charset="2"/>
              <a:buChar char="Ø"/>
              <a:defRPr sz="1937"/>
            </a:pPr>
            <a:r>
              <a:rPr lang="en-GB" sz="1400" dirty="0"/>
              <a:t>Fines of up to £10 million (or, if higher, 5% of worldwide turnover). </a:t>
            </a:r>
          </a:p>
          <a:p>
            <a:pPr marL="284400" algn="just" defTabSz="175595">
              <a:lnSpc>
                <a:spcPct val="99000"/>
              </a:lnSpc>
              <a:buFont typeface="Wingdings" pitchFamily="2" charset="2"/>
              <a:buChar char="Ø"/>
              <a:defRPr sz="1937"/>
            </a:pPr>
            <a:r>
              <a:rPr lang="en-GB" sz="1400" dirty="0"/>
              <a:t>Disqualification as a director for up to 15 years.</a:t>
            </a:r>
          </a:p>
          <a:p>
            <a:pPr marL="284400" indent="0" algn="just" defTabSz="175595">
              <a:lnSpc>
                <a:spcPct val="99000"/>
              </a:lnSpc>
              <a:buNone/>
              <a:defRPr sz="1937"/>
            </a:pPr>
            <a:r>
              <a:rPr lang="en-GB" sz="1600" b="1" dirty="0"/>
              <a:t>Recent Trends from 4 January 2022 to 31 March 2023:</a:t>
            </a:r>
          </a:p>
          <a:p>
            <a:pPr marL="284400" algn="just" defTabSz="175595">
              <a:lnSpc>
                <a:spcPct val="99000"/>
              </a:lnSpc>
              <a:buFont typeface="Wingdings" pitchFamily="2" charset="2"/>
              <a:buChar char="Ø"/>
              <a:defRPr sz="1937"/>
            </a:pPr>
            <a:r>
              <a:rPr lang="en-GB" sz="1400" dirty="0"/>
              <a:t>866 notifications were received (671 mandatory, 180 voluntary and 15 were retrospective).</a:t>
            </a:r>
          </a:p>
          <a:p>
            <a:pPr marL="284400" algn="just" defTabSz="175595">
              <a:lnSpc>
                <a:spcPct val="99000"/>
              </a:lnSpc>
              <a:buFont typeface="Wingdings" pitchFamily="2" charset="2"/>
              <a:buChar char="Ø"/>
              <a:defRPr sz="1937"/>
            </a:pPr>
            <a:r>
              <a:rPr lang="en-GB" sz="1400" dirty="0"/>
              <a:t>93% of notifications were cleared within 30 working days. </a:t>
            </a:r>
          </a:p>
          <a:p>
            <a:pPr marL="284400" algn="just" defTabSz="175595">
              <a:lnSpc>
                <a:spcPct val="99000"/>
              </a:lnSpc>
              <a:buFont typeface="Wingdings" pitchFamily="2" charset="2"/>
              <a:buChar char="Ø"/>
              <a:defRPr sz="1937"/>
            </a:pPr>
            <a:r>
              <a:rPr lang="en-GB" sz="1400" dirty="0"/>
              <a:t>65 call-in notices were issued (37 followed a mandatory notification, 17 followed a voluntary notification, 10 for non-notified transactions).</a:t>
            </a:r>
          </a:p>
          <a:p>
            <a:pPr marL="284400" algn="just" defTabSz="175595">
              <a:lnSpc>
                <a:spcPct val="99000"/>
              </a:lnSpc>
              <a:buFont typeface="Wingdings" pitchFamily="2" charset="2"/>
              <a:buChar char="Ø"/>
              <a:defRPr sz="1937"/>
            </a:pPr>
            <a:r>
              <a:rPr lang="en-GB" sz="1400" dirty="0"/>
              <a:t>A low number of transactions have been prohibited or approved subject to conditions.</a:t>
            </a:r>
          </a:p>
          <a:p>
            <a:endParaRPr lang="en-GB" dirty="0"/>
          </a:p>
        </p:txBody>
      </p:sp>
      <p:sp>
        <p:nvSpPr>
          <p:cNvPr id="5" name="Content Placeholder 3">
            <a:extLst>
              <a:ext uri="{FF2B5EF4-FFF2-40B4-BE49-F238E27FC236}">
                <a16:creationId xmlns:a16="http://schemas.microsoft.com/office/drawing/2014/main" id="{59FAB254-A8F1-2B23-289C-9A2DAEDA5D9A}"/>
              </a:ext>
            </a:extLst>
          </p:cNvPr>
          <p:cNvSpPr txBox="1">
            <a:spLocks/>
          </p:cNvSpPr>
          <p:nvPr/>
        </p:nvSpPr>
        <p:spPr>
          <a:xfrm>
            <a:off x="250095" y="262395"/>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7500" lnSpcReduction="2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hangingPunct="1"/>
            <a:r>
              <a:rPr lang="en-GB" dirty="0"/>
              <a:t>FDI: National Security and Supply Chain Considerations</a:t>
            </a:r>
          </a:p>
        </p:txBody>
      </p:sp>
    </p:spTree>
    <p:extLst>
      <p:ext uri="{BB962C8B-B14F-4D97-AF65-F5344CB8AC3E}">
        <p14:creationId xmlns:p14="http://schemas.microsoft.com/office/powerpoint/2010/main" val="3439736575"/>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5A45FF8-8F71-C40C-C1F7-B0974ACE4E72}"/>
              </a:ext>
            </a:extLst>
          </p:cNvPr>
          <p:cNvSpPr>
            <a:spLocks noGrp="1"/>
          </p:cNvSpPr>
          <p:nvPr>
            <p:ph type="body" sz="half" idx="22"/>
          </p:nvPr>
        </p:nvSpPr>
        <p:spPr>
          <a:xfrm>
            <a:off x="250095" y="824303"/>
            <a:ext cx="8672098" cy="3329719"/>
          </a:xfrm>
        </p:spPr>
        <p:txBody>
          <a:bodyPr>
            <a:normAutofit fontScale="92500" lnSpcReduction="10000"/>
          </a:bodyPr>
          <a:lstStyle/>
          <a:p>
            <a:r>
              <a:rPr lang="en-GB" sz="1700" b="1" dirty="0">
                <a:latin typeface="Arial" panose="020B0604020202020204" pitchFamily="34" charset="0"/>
                <a:cs typeface="Arial" panose="020B0604020202020204" pitchFamily="34" charset="0"/>
              </a:rPr>
              <a:t>In China: Measures on Foreign Investment Security Review</a:t>
            </a:r>
            <a:r>
              <a:rPr lang="en-GB" sz="1700" dirty="0">
                <a:latin typeface="Arial" panose="020B0604020202020204" pitchFamily="34" charset="0"/>
                <a:cs typeface="Arial" panose="020B0604020202020204" pitchFamily="34" charset="0"/>
              </a:rPr>
              <a:t>	</a:t>
            </a:r>
          </a:p>
          <a:p>
            <a:pPr marL="0" indent="0" algn="just" defTabSz="175595">
              <a:spcBef>
                <a:spcPts val="1213"/>
              </a:spcBef>
              <a:buNone/>
              <a:defRPr sz="1937"/>
            </a:pPr>
            <a:r>
              <a:rPr lang="en-GB" sz="1500" b="1" dirty="0">
                <a:latin typeface="Arial" panose="020B0604020202020204" pitchFamily="34" charset="0"/>
                <a:cs typeface="Arial" panose="020B0604020202020204" pitchFamily="34" charset="0"/>
              </a:rPr>
              <a:t>Background: </a:t>
            </a:r>
          </a:p>
          <a:p>
            <a:pPr marL="0" indent="0" algn="just" defTabSz="175595">
              <a:spcBef>
                <a:spcPts val="1213"/>
              </a:spcBef>
              <a:buNone/>
              <a:defRPr sz="1937"/>
            </a:pPr>
            <a:r>
              <a:rPr lang="en-GB" sz="1300" dirty="0">
                <a:latin typeface="Arial" panose="020B0604020202020204" pitchFamily="34" charset="0"/>
                <a:cs typeface="Arial" panose="020B0604020202020204" pitchFamily="34" charset="0"/>
              </a:rPr>
              <a:t>In </a:t>
            </a:r>
            <a:r>
              <a:rPr lang="en-GB" sz="1300" b="1" dirty="0">
                <a:latin typeface="Arial" panose="020B0604020202020204" pitchFamily="34" charset="0"/>
                <a:cs typeface="Arial" panose="020B0604020202020204" pitchFamily="34" charset="0"/>
              </a:rPr>
              <a:t>2020</a:t>
            </a:r>
            <a:r>
              <a:rPr lang="en-GB" sz="1300" dirty="0">
                <a:latin typeface="Arial" panose="020B0604020202020204" pitchFamily="34" charset="0"/>
                <a:cs typeface="Arial" panose="020B0604020202020204" pitchFamily="34" charset="0"/>
              </a:rPr>
              <a:t>, the National Development and Reform Commission (NDRC) and the Ministry of Commerce (MOFCOM) jointly released the </a:t>
            </a:r>
            <a:r>
              <a:rPr lang="en-GB" sz="1300" i="1" dirty="0">
                <a:latin typeface="Arial" panose="020B0604020202020204" pitchFamily="34" charset="0"/>
                <a:cs typeface="Arial" panose="020B0604020202020204" pitchFamily="34" charset="0"/>
              </a:rPr>
              <a:t>Measures on Foreign Investment Security Review</a:t>
            </a:r>
            <a:r>
              <a:rPr lang="en-GB" sz="1300" dirty="0">
                <a:latin typeface="Arial" panose="020B0604020202020204" pitchFamily="34" charset="0"/>
                <a:cs typeface="Arial" panose="020B0604020202020204" pitchFamily="34" charset="0"/>
              </a:rPr>
              <a:t>, expanding the scope of such reviews. These Measures came into effect in </a:t>
            </a:r>
            <a:r>
              <a:rPr lang="en-GB" sz="1300" b="1" dirty="0">
                <a:latin typeface="Arial" panose="020B0604020202020204" pitchFamily="34" charset="0"/>
                <a:cs typeface="Arial" panose="020B0604020202020204" pitchFamily="34" charset="0"/>
              </a:rPr>
              <a:t>January 2021</a:t>
            </a:r>
            <a:r>
              <a:rPr lang="en-GB" sz="1300" dirty="0">
                <a:latin typeface="Arial" panose="020B0604020202020204" pitchFamily="34" charset="0"/>
                <a:cs typeface="Arial" panose="020B0604020202020204" pitchFamily="34" charset="0"/>
              </a:rPr>
              <a:t>.</a:t>
            </a:r>
          </a:p>
          <a:p>
            <a:pPr marL="0" indent="0" algn="just" defTabSz="175595">
              <a:spcBef>
                <a:spcPts val="1213"/>
              </a:spcBef>
              <a:buNone/>
              <a:defRPr sz="1937"/>
            </a:pPr>
            <a:r>
              <a:rPr lang="en-GB" sz="1500" b="1" dirty="0">
                <a:latin typeface="Arial" panose="020B0604020202020204" pitchFamily="34" charset="0"/>
                <a:cs typeface="Arial" panose="020B0604020202020204" pitchFamily="34" charset="0"/>
              </a:rPr>
              <a:t>Key Features:</a:t>
            </a:r>
          </a:p>
          <a:p>
            <a:pPr algn="just" defTabSz="175595">
              <a:spcBef>
                <a:spcPts val="1213"/>
              </a:spcBef>
              <a:buFont typeface="Wingdings" pitchFamily="2" charset="2"/>
              <a:buChar char="Ø"/>
              <a:defRPr sz="1937"/>
            </a:pPr>
            <a:r>
              <a:rPr lang="en-GB" sz="1300" dirty="0">
                <a:latin typeface="Arial" panose="020B0604020202020204" pitchFamily="34" charset="0"/>
                <a:cs typeface="Arial" panose="020B0604020202020204" pitchFamily="34" charset="0"/>
              </a:rPr>
              <a:t>Enforcers: The Working Mechanism is headed by the NDRC and MOFCOM.</a:t>
            </a:r>
            <a:endParaRPr lang="en-GB" sz="1300" b="1" dirty="0">
              <a:latin typeface="Arial" panose="020B0604020202020204" pitchFamily="34" charset="0"/>
              <a:cs typeface="Arial" panose="020B0604020202020204" pitchFamily="34" charset="0"/>
            </a:endParaRPr>
          </a:p>
          <a:p>
            <a:pPr algn="just" defTabSz="175595">
              <a:spcBef>
                <a:spcPts val="1213"/>
              </a:spcBef>
              <a:defRPr sz="1937"/>
            </a:pPr>
            <a:r>
              <a:rPr lang="en-GB" sz="1500" b="1" dirty="0">
                <a:latin typeface="Arial" panose="020B0604020202020204" pitchFamily="34" charset="0"/>
                <a:cs typeface="Arial" panose="020B0604020202020204" pitchFamily="34" charset="0"/>
              </a:rPr>
              <a:t>Types of </a:t>
            </a:r>
            <a:r>
              <a:rPr lang="en-GB" sz="1500" b="1" dirty="0" err="1">
                <a:latin typeface="Arial" panose="020B0604020202020204" pitchFamily="34" charset="0"/>
                <a:cs typeface="Arial" panose="020B0604020202020204" pitchFamily="34" charset="0"/>
              </a:rPr>
              <a:t>of</a:t>
            </a:r>
            <a:r>
              <a:rPr lang="en-GB" sz="1500" b="1" dirty="0">
                <a:latin typeface="Arial" panose="020B0604020202020204" pitchFamily="34" charset="0"/>
                <a:cs typeface="Arial" panose="020B0604020202020204" pitchFamily="34" charset="0"/>
              </a:rPr>
              <a:t> foreign investments subject to the measures:</a:t>
            </a:r>
          </a:p>
          <a:p>
            <a:pPr marL="342900" indent="-342900" algn="just" defTabSz="175595">
              <a:spcBef>
                <a:spcPts val="1213"/>
              </a:spcBef>
              <a:buFont typeface="Arial" panose="020B0604020202020204" pitchFamily="34" charset="0"/>
              <a:buAutoNum type="arabicParenR"/>
              <a:defRPr sz="1937"/>
            </a:pPr>
            <a:r>
              <a:rPr lang="en-GB" sz="1300" dirty="0">
                <a:latin typeface="Arial" panose="020B0604020202020204" pitchFamily="34" charset="0"/>
                <a:cs typeface="Arial" panose="020B0604020202020204" pitchFamily="34" charset="0"/>
              </a:rPr>
              <a:t> Investments in newly constructed projects made in the People’s Republic of China (PRC), or the establishment of enterprises in the PRC, by foreign investors, whether independently or jointly with other investors.</a:t>
            </a:r>
          </a:p>
          <a:p>
            <a:pPr marL="342900" indent="-342900" algn="just" defTabSz="175595">
              <a:spcBef>
                <a:spcPts val="1213"/>
              </a:spcBef>
              <a:buFont typeface="Arial" panose="020B0604020202020204" pitchFamily="34" charset="0"/>
              <a:buAutoNum type="arabicParenR"/>
              <a:defRPr sz="1937"/>
            </a:pPr>
            <a:r>
              <a:rPr lang="en-GB" sz="1300" dirty="0">
                <a:latin typeface="Arial" panose="020B0604020202020204" pitchFamily="34" charset="0"/>
                <a:cs typeface="Arial" panose="020B0604020202020204" pitchFamily="34" charset="0"/>
              </a:rPr>
              <a:t>Acquisitions by foreign investors of equity rights in, or assets of, enterprises in China by means of merger or acquisitions.</a:t>
            </a:r>
          </a:p>
          <a:p>
            <a:pPr marL="342900" indent="-342900" algn="just" defTabSz="175595">
              <a:spcBef>
                <a:spcPts val="1213"/>
              </a:spcBef>
              <a:buFont typeface="Arial" panose="020B0604020202020204" pitchFamily="34" charset="0"/>
              <a:buAutoNum type="arabicParenR"/>
              <a:defRPr sz="1937"/>
            </a:pPr>
            <a:r>
              <a:rPr lang="en-GB" sz="1300" dirty="0">
                <a:latin typeface="Arial" panose="020B0604020202020204" pitchFamily="34" charset="0"/>
                <a:cs typeface="Arial" panose="020B0604020202020204" pitchFamily="34" charset="0"/>
              </a:rPr>
              <a:t>Investments made in the PRC by foreign investors through other means.</a:t>
            </a:r>
          </a:p>
          <a:p>
            <a:pPr marL="0" indent="0" algn="just" defTabSz="175595">
              <a:lnSpc>
                <a:spcPct val="120000"/>
              </a:lnSpc>
              <a:spcBef>
                <a:spcPts val="1213"/>
              </a:spcBef>
              <a:buNone/>
              <a:defRPr sz="1937"/>
            </a:pPr>
            <a:endParaRPr lang="en-GB" sz="1600" dirty="0"/>
          </a:p>
          <a:p>
            <a:endParaRPr lang="en-GB" dirty="0"/>
          </a:p>
        </p:txBody>
      </p:sp>
      <p:sp>
        <p:nvSpPr>
          <p:cNvPr id="5" name="Content Placeholder 3">
            <a:extLst>
              <a:ext uri="{FF2B5EF4-FFF2-40B4-BE49-F238E27FC236}">
                <a16:creationId xmlns:a16="http://schemas.microsoft.com/office/drawing/2014/main" id="{FE19F627-7CFB-3932-C163-E5B1E96F3B97}"/>
              </a:ext>
            </a:extLst>
          </p:cNvPr>
          <p:cNvSpPr txBox="1">
            <a:spLocks/>
          </p:cNvSpPr>
          <p:nvPr/>
        </p:nvSpPr>
        <p:spPr>
          <a:xfrm>
            <a:off x="250095" y="262395"/>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7500" lnSpcReduction="2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hangingPunct="1"/>
            <a:r>
              <a:rPr lang="en-GB" dirty="0"/>
              <a:t>FDI: National Security and Supply Chain Considerations</a:t>
            </a:r>
          </a:p>
        </p:txBody>
      </p:sp>
    </p:spTree>
    <p:extLst>
      <p:ext uri="{BB962C8B-B14F-4D97-AF65-F5344CB8AC3E}">
        <p14:creationId xmlns:p14="http://schemas.microsoft.com/office/powerpoint/2010/main" val="508794783"/>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7C32533-C491-8AE7-619D-0723BB22090D}"/>
              </a:ext>
            </a:extLst>
          </p:cNvPr>
          <p:cNvSpPr>
            <a:spLocks noGrp="1"/>
          </p:cNvSpPr>
          <p:nvPr>
            <p:ph type="body" sz="half" idx="22"/>
          </p:nvPr>
        </p:nvSpPr>
        <p:spPr>
          <a:xfrm>
            <a:off x="221807" y="754385"/>
            <a:ext cx="8672097" cy="2952750"/>
          </a:xfrm>
        </p:spPr>
        <p:txBody>
          <a:bodyPr>
            <a:normAutofit fontScale="25000" lnSpcReduction="20000"/>
          </a:bodyPr>
          <a:lstStyle/>
          <a:p>
            <a:r>
              <a:rPr lang="en-GB" sz="6400" b="1" dirty="0">
                <a:latin typeface="Arial" panose="020B0604020202020204" pitchFamily="34" charset="0"/>
                <a:cs typeface="Arial" panose="020B0604020202020204" pitchFamily="34" charset="0"/>
              </a:rPr>
              <a:t>In China: Measures on Foreign Investment Security Review</a:t>
            </a:r>
          </a:p>
          <a:p>
            <a:endParaRPr lang="en-GB" sz="5600" b="1" dirty="0">
              <a:latin typeface="Arial" panose="020B0604020202020204" pitchFamily="34" charset="0"/>
              <a:cs typeface="Arial" panose="020B0604020202020204" pitchFamily="34" charset="0"/>
            </a:endParaRPr>
          </a:p>
          <a:p>
            <a:r>
              <a:rPr lang="en-GB" sz="5600" b="1" dirty="0">
                <a:latin typeface="Arial" panose="020B0604020202020204" pitchFamily="34" charset="0"/>
                <a:cs typeface="Arial" panose="020B0604020202020204" pitchFamily="34" charset="0"/>
              </a:rPr>
              <a:t>Scope: </a:t>
            </a:r>
            <a:r>
              <a:rPr lang="en-GB" sz="4800" dirty="0">
                <a:latin typeface="Arial" panose="020B0604020202020204" pitchFamily="34" charset="0"/>
                <a:cs typeface="Arial" panose="020B0604020202020204" pitchFamily="34" charset="0"/>
              </a:rPr>
              <a:t>The following foreign investments require prior approval from the Working Mechanism Office. </a:t>
            </a:r>
          </a:p>
          <a:p>
            <a:r>
              <a:rPr lang="en-GB" sz="4800" dirty="0">
                <a:latin typeface="Arial" panose="020B0604020202020204" pitchFamily="34" charset="0"/>
                <a:cs typeface="Arial" panose="020B0604020202020204" pitchFamily="34" charset="0"/>
              </a:rPr>
              <a:t>Investment in sectors related to national </a:t>
            </a:r>
            <a:r>
              <a:rPr lang="en-GB" sz="4800" dirty="0" err="1">
                <a:latin typeface="Arial" panose="020B0604020202020204" pitchFamily="34" charset="0"/>
                <a:cs typeface="Arial" panose="020B0604020202020204" pitchFamily="34" charset="0"/>
              </a:rPr>
              <a:t>defense</a:t>
            </a:r>
            <a:r>
              <a:rPr lang="en-GB" sz="4800" dirty="0">
                <a:latin typeface="Arial" panose="020B0604020202020204" pitchFamily="34" charset="0"/>
                <a:cs typeface="Arial" panose="020B0604020202020204" pitchFamily="34" charset="0"/>
              </a:rPr>
              <a:t> and security (e.g., arms industry), and investments in locations in the periphery of military facilities or arms industry facilities.</a:t>
            </a:r>
          </a:p>
          <a:p>
            <a:r>
              <a:rPr lang="en-GB" sz="4800" dirty="0">
                <a:latin typeface="Arial" panose="020B0604020202020204" pitchFamily="34" charset="0"/>
                <a:cs typeface="Arial" panose="020B0604020202020204" pitchFamily="34" charset="0"/>
              </a:rPr>
              <a:t>Investments in the following IMPORTANT sectors where foreign investors may exercise actual control:</a:t>
            </a:r>
          </a:p>
          <a:p>
            <a:r>
              <a:rPr lang="en-GB" sz="4800" dirty="0">
                <a:latin typeface="Arial" panose="020B0604020202020204" pitchFamily="34" charset="0"/>
                <a:cs typeface="Arial" panose="020B0604020202020204" pitchFamily="34" charset="0"/>
              </a:rPr>
              <a:t>Critical agricultural products, critical energy and resources, manufacture of major equipment, critical infrastructure facilities, critical transportation services, critical cultural products and services, critical information technology and Internet products and services, critical financial services, key technologies and other important sectors</a:t>
            </a:r>
          </a:p>
          <a:p>
            <a:pPr marL="0" indent="0" algn="just" defTabSz="175595">
              <a:spcBef>
                <a:spcPts val="1213"/>
              </a:spcBef>
              <a:buNone/>
              <a:defRPr sz="1937"/>
            </a:pPr>
            <a:r>
              <a:rPr lang="en-GB" sz="5600" b="1" dirty="0">
                <a:latin typeface="Arial" panose="020B0604020202020204" pitchFamily="34" charset="0"/>
                <a:cs typeface="Arial" panose="020B0604020202020204" pitchFamily="34" charset="0"/>
              </a:rPr>
              <a:t>Concept of Control:</a:t>
            </a:r>
          </a:p>
          <a:p>
            <a:pPr marL="342900" indent="-342900" algn="just" defTabSz="175595">
              <a:spcBef>
                <a:spcPts val="1213"/>
              </a:spcBef>
              <a:buFont typeface="Arial" panose="020B0604020202020204" pitchFamily="34" charset="0"/>
              <a:buAutoNum type="arabicParenR"/>
              <a:defRPr sz="1937"/>
            </a:pPr>
            <a:r>
              <a:rPr lang="en-GB" sz="4800" dirty="0">
                <a:latin typeface="Arial" panose="020B0604020202020204" pitchFamily="34" charset="0"/>
                <a:cs typeface="Arial" panose="020B0604020202020204" pitchFamily="34" charset="0"/>
              </a:rPr>
              <a:t>The foreign investor’s equity interest in the enterprise is not less than 50%.</a:t>
            </a:r>
          </a:p>
          <a:p>
            <a:pPr marL="342900" indent="-342900" algn="just" defTabSz="175595">
              <a:spcBef>
                <a:spcPts val="1213"/>
              </a:spcBef>
              <a:buFont typeface="Arial" panose="020B0604020202020204" pitchFamily="34" charset="0"/>
              <a:buAutoNum type="arabicParenR"/>
              <a:defRPr sz="1937"/>
            </a:pPr>
            <a:r>
              <a:rPr lang="en-GB" sz="4800" dirty="0">
                <a:latin typeface="Arial" panose="020B0604020202020204" pitchFamily="34" charset="0"/>
                <a:cs typeface="Arial" panose="020B0604020202020204" pitchFamily="34" charset="0"/>
              </a:rPr>
              <a:t>The foreign investor’s equity interest is less than 50% but its voting rights enable it to exercise major influence over the resolutions of the board of directors, shareholders’ meeting or shareholders’ general meeting. </a:t>
            </a:r>
          </a:p>
          <a:p>
            <a:pPr marL="342900" indent="-342900" algn="just" defTabSz="175595">
              <a:spcBef>
                <a:spcPts val="1213"/>
              </a:spcBef>
              <a:buFont typeface="Arial" panose="020B0604020202020204" pitchFamily="34" charset="0"/>
              <a:buAutoNum type="arabicParenR"/>
              <a:defRPr sz="1937"/>
            </a:pPr>
            <a:r>
              <a:rPr lang="en-GB" sz="4800" dirty="0">
                <a:latin typeface="Arial" panose="020B0604020202020204" pitchFamily="34" charset="0"/>
                <a:cs typeface="Arial" panose="020B0604020202020204" pitchFamily="34" charset="0"/>
              </a:rPr>
              <a:t>Other circumstances that enable the foreign investor to exercise major influence over the business decision making, finances, technology, etc.</a:t>
            </a:r>
          </a:p>
          <a:p>
            <a:endParaRPr lang="en-GB" sz="2000" dirty="0">
              <a:latin typeface="+mn-lt"/>
            </a:endParaRPr>
          </a:p>
          <a:p>
            <a:r>
              <a:rPr lang="en-GB" sz="1400" dirty="0">
                <a:latin typeface="+mn-lt"/>
              </a:rPr>
              <a:t>	</a:t>
            </a:r>
          </a:p>
          <a:p>
            <a:endParaRPr lang="en-GB" dirty="0"/>
          </a:p>
        </p:txBody>
      </p:sp>
      <p:sp>
        <p:nvSpPr>
          <p:cNvPr id="5" name="Content Placeholder 3">
            <a:extLst>
              <a:ext uri="{FF2B5EF4-FFF2-40B4-BE49-F238E27FC236}">
                <a16:creationId xmlns:a16="http://schemas.microsoft.com/office/drawing/2014/main" id="{1CD44FC6-692D-90D5-6E2F-6961029C7D41}"/>
              </a:ext>
            </a:extLst>
          </p:cNvPr>
          <p:cNvSpPr txBox="1">
            <a:spLocks/>
          </p:cNvSpPr>
          <p:nvPr/>
        </p:nvSpPr>
        <p:spPr>
          <a:xfrm>
            <a:off x="250095" y="262395"/>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7500" lnSpcReduction="2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hangingPunct="1"/>
            <a:r>
              <a:rPr lang="en-GB" dirty="0"/>
              <a:t>FDI: National Security and Supply Chain Considerations</a:t>
            </a:r>
          </a:p>
        </p:txBody>
      </p:sp>
    </p:spTree>
    <p:extLst>
      <p:ext uri="{BB962C8B-B14F-4D97-AF65-F5344CB8AC3E}">
        <p14:creationId xmlns:p14="http://schemas.microsoft.com/office/powerpoint/2010/main" val="214558759"/>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A4900F2-D809-712D-8D8B-7284F555AC42}"/>
              </a:ext>
            </a:extLst>
          </p:cNvPr>
          <p:cNvSpPr>
            <a:spLocks noGrp="1"/>
          </p:cNvSpPr>
          <p:nvPr>
            <p:ph type="body" sz="half" idx="22"/>
          </p:nvPr>
        </p:nvSpPr>
        <p:spPr>
          <a:xfrm>
            <a:off x="186595" y="845648"/>
            <a:ext cx="8672098" cy="3418377"/>
          </a:xfrm>
        </p:spPr>
        <p:txBody>
          <a:bodyPr>
            <a:normAutofit fontScale="85000" lnSpcReduction="20000"/>
          </a:bodyPr>
          <a:lstStyle/>
          <a:p>
            <a:pPr marL="284400">
              <a:lnSpc>
                <a:spcPct val="99000"/>
              </a:lnSpc>
            </a:pPr>
            <a:r>
              <a:rPr lang="en-GB" sz="1600" b="1" dirty="0">
                <a:latin typeface="Arial" panose="020B0604020202020204" pitchFamily="34" charset="0"/>
                <a:cs typeface="Arial" panose="020B0604020202020204" pitchFamily="34" charset="0"/>
              </a:rPr>
              <a:t>In China: Measures on Foreign Investment Security Review</a:t>
            </a:r>
          </a:p>
          <a:p>
            <a:pPr marL="284400" indent="0" algn="just" defTabSz="175595">
              <a:lnSpc>
                <a:spcPct val="99000"/>
              </a:lnSpc>
              <a:buNone/>
              <a:defRPr sz="1937"/>
            </a:pPr>
            <a:r>
              <a:rPr lang="en-GB" sz="1400" b="1" dirty="0">
                <a:latin typeface="Arial" panose="020B0604020202020204" pitchFamily="34" charset="0"/>
                <a:cs typeface="Arial" panose="020B0604020202020204" pitchFamily="34" charset="0"/>
              </a:rPr>
              <a:t>Additional Key Aspects:</a:t>
            </a:r>
          </a:p>
          <a:p>
            <a:pPr marL="284400" algn="just" defTabSz="175595">
              <a:lnSpc>
                <a:spcPct val="99000"/>
              </a:lnSpc>
              <a:buFont typeface="Wingdings" pitchFamily="2" charset="2"/>
              <a:buChar char="Ø"/>
              <a:defRPr sz="1937"/>
            </a:pPr>
            <a:r>
              <a:rPr lang="en-GB" sz="1400" dirty="0">
                <a:latin typeface="Arial" panose="020B0604020202020204" pitchFamily="34" charset="0"/>
                <a:cs typeface="Arial" panose="020B0604020202020204" pitchFamily="34" charset="0"/>
              </a:rPr>
              <a:t>The Measures are </a:t>
            </a:r>
            <a:r>
              <a:rPr lang="en-GB" sz="1400" b="1" dirty="0">
                <a:latin typeface="Arial" panose="020B0604020202020204" pitchFamily="34" charset="0"/>
                <a:cs typeface="Arial" panose="020B0604020202020204" pitchFamily="34" charset="0"/>
              </a:rPr>
              <a:t>silent on the standards</a:t>
            </a:r>
            <a:r>
              <a:rPr lang="en-GB" sz="1400" dirty="0">
                <a:latin typeface="Arial" panose="020B0604020202020204" pitchFamily="34" charset="0"/>
                <a:cs typeface="Arial" panose="020B0604020202020204" pitchFamily="34" charset="0"/>
              </a:rPr>
              <a:t> of the substantive review. </a:t>
            </a:r>
          </a:p>
          <a:p>
            <a:pPr marL="284400" algn="just" defTabSz="175595">
              <a:lnSpc>
                <a:spcPct val="99000"/>
              </a:lnSpc>
              <a:buFont typeface="Wingdings" pitchFamily="2" charset="2"/>
              <a:buChar char="Ø"/>
              <a:defRPr sz="1937"/>
            </a:pPr>
            <a:r>
              <a:rPr lang="en-GB" sz="1400" dirty="0">
                <a:latin typeface="Arial" panose="020B0604020202020204" pitchFamily="34" charset="0"/>
                <a:cs typeface="Arial" panose="020B0604020202020204" pitchFamily="34" charset="0"/>
              </a:rPr>
              <a:t>The Measures </a:t>
            </a:r>
            <a:r>
              <a:rPr lang="en-GB" sz="1400" b="1" dirty="0">
                <a:latin typeface="Arial" panose="020B0604020202020204" pitchFamily="34" charset="0"/>
                <a:cs typeface="Arial" panose="020B0604020202020204" pitchFamily="34" charset="0"/>
              </a:rPr>
              <a:t>do not define the concept of ‘National Security’</a:t>
            </a:r>
            <a:r>
              <a:rPr lang="en-GB" sz="1400" dirty="0">
                <a:latin typeface="Arial" panose="020B0604020202020204" pitchFamily="34" charset="0"/>
                <a:cs typeface="Arial" panose="020B0604020202020204" pitchFamily="34" charset="0"/>
              </a:rPr>
              <a:t>.</a:t>
            </a:r>
          </a:p>
          <a:p>
            <a:pPr marL="284400" algn="just" defTabSz="175595">
              <a:lnSpc>
                <a:spcPct val="99000"/>
              </a:lnSpc>
              <a:buFont typeface="Wingdings" pitchFamily="2" charset="2"/>
              <a:buChar char="Ø"/>
              <a:defRPr sz="1937"/>
            </a:pPr>
            <a:r>
              <a:rPr lang="en-GB" sz="1400" dirty="0">
                <a:latin typeface="Arial" panose="020B0604020202020204" pitchFamily="34" charset="0"/>
                <a:cs typeface="Arial" panose="020B0604020202020204" pitchFamily="34" charset="0"/>
              </a:rPr>
              <a:t>There is a </a:t>
            </a:r>
            <a:r>
              <a:rPr lang="en-GB" sz="1400" b="1" dirty="0">
                <a:latin typeface="Arial" panose="020B0604020202020204" pitchFamily="34" charset="0"/>
                <a:cs typeface="Arial" panose="020B0604020202020204" pitchFamily="34" charset="0"/>
              </a:rPr>
              <a:t>lack of judicial or administrative redress</a:t>
            </a:r>
            <a:r>
              <a:rPr lang="en-GB" sz="1400" dirty="0">
                <a:latin typeface="Arial" panose="020B0604020202020204" pitchFamily="34" charset="0"/>
                <a:cs typeface="Arial" panose="020B0604020202020204" pitchFamily="34" charset="0"/>
              </a:rPr>
              <a:t> to review the outcome.</a:t>
            </a:r>
          </a:p>
          <a:p>
            <a:pPr marL="284400" indent="0" algn="just" defTabSz="175595">
              <a:lnSpc>
                <a:spcPct val="99000"/>
              </a:lnSpc>
              <a:buNone/>
              <a:defRPr sz="1937"/>
            </a:pPr>
            <a:r>
              <a:rPr lang="en-GB" sz="1400" b="1" dirty="0">
                <a:latin typeface="Arial" panose="020B0604020202020204" pitchFamily="34" charset="0"/>
                <a:cs typeface="Arial" panose="020B0604020202020204" pitchFamily="34" charset="0"/>
              </a:rPr>
              <a:t>Sanctions:</a:t>
            </a:r>
            <a:r>
              <a:rPr lang="en-GB" sz="1400" dirty="0">
                <a:latin typeface="Arial" panose="020B0604020202020204" pitchFamily="34" charset="0"/>
                <a:cs typeface="Arial" panose="020B0604020202020204" pitchFamily="34" charset="0"/>
              </a:rPr>
              <a:t> </a:t>
            </a:r>
          </a:p>
          <a:p>
            <a:pPr marL="284400" indent="0" algn="just" defTabSz="175595">
              <a:lnSpc>
                <a:spcPct val="99000"/>
              </a:lnSpc>
              <a:buNone/>
              <a:defRPr sz="1937"/>
            </a:pPr>
            <a:r>
              <a:rPr lang="en-GB" sz="1400" dirty="0">
                <a:latin typeface="Arial" panose="020B0604020202020204" pitchFamily="34" charset="0"/>
                <a:cs typeface="Arial" panose="020B0604020202020204" pitchFamily="34" charset="0"/>
              </a:rPr>
              <a:t>If the investors do not report the investment or close the deal before clearance is granted, provide false or incomplete information to pass the security review or do not observe approval conditions, they: </a:t>
            </a:r>
          </a:p>
          <a:p>
            <a:pPr marL="684450" indent="-400050" algn="just" defTabSz="175595">
              <a:lnSpc>
                <a:spcPct val="99000"/>
              </a:lnSpc>
              <a:buFont typeface="+mj-lt"/>
              <a:buAutoNum type="romanLcPeriod"/>
              <a:defRPr sz="1937"/>
            </a:pPr>
            <a:r>
              <a:rPr lang="en-GB" sz="1400" dirty="0">
                <a:solidFill>
                  <a:srgbClr val="002060"/>
                </a:solidFill>
                <a:latin typeface="Arial" panose="020B0604020202020204" pitchFamily="34" charset="0"/>
                <a:cs typeface="Arial" panose="020B0604020202020204" pitchFamily="34" charset="0"/>
              </a:rPr>
              <a:t>Will be required to revoke the investment and dispose the relevant shares and assets. </a:t>
            </a:r>
          </a:p>
          <a:p>
            <a:pPr marL="684450" indent="-400050" algn="just" defTabSz="175595">
              <a:lnSpc>
                <a:spcPct val="99000"/>
              </a:lnSpc>
              <a:buFont typeface="+mj-lt"/>
              <a:buAutoNum type="romanLcPeriod"/>
              <a:defRPr sz="1937"/>
            </a:pPr>
            <a:r>
              <a:rPr lang="en-GB" sz="1400" dirty="0">
                <a:solidFill>
                  <a:srgbClr val="002060"/>
                </a:solidFill>
                <a:latin typeface="Arial" panose="020B0604020202020204" pitchFamily="34" charset="0"/>
                <a:cs typeface="Arial" panose="020B0604020202020204" pitchFamily="34" charset="0"/>
              </a:rPr>
              <a:t>Will be required to eliminate the effect on national security.</a:t>
            </a:r>
          </a:p>
          <a:p>
            <a:pPr marL="684450" indent="-400050" algn="just" defTabSz="175595">
              <a:lnSpc>
                <a:spcPct val="99000"/>
              </a:lnSpc>
              <a:buFont typeface="+mj-lt"/>
              <a:buAutoNum type="romanLcPeriod"/>
              <a:defRPr sz="1937"/>
            </a:pPr>
            <a:r>
              <a:rPr lang="en-GB" sz="1400" dirty="0">
                <a:solidFill>
                  <a:srgbClr val="002060"/>
                </a:solidFill>
                <a:latin typeface="Arial" panose="020B0604020202020204" pitchFamily="34" charset="0"/>
                <a:cs typeface="Arial" panose="020B0604020202020204" pitchFamily="34" charset="0"/>
              </a:rPr>
              <a:t>Will face disciplinary penalties in accordance with the relevant national regulations.</a:t>
            </a:r>
          </a:p>
          <a:p>
            <a:pPr marL="684450" indent="-400050" algn="just" defTabSz="175595">
              <a:lnSpc>
                <a:spcPct val="99000"/>
              </a:lnSpc>
              <a:buFont typeface="+mj-lt"/>
              <a:buAutoNum type="romanLcPeriod"/>
              <a:defRPr sz="1937"/>
            </a:pPr>
            <a:r>
              <a:rPr lang="en-GB" sz="1400" dirty="0">
                <a:solidFill>
                  <a:srgbClr val="002060"/>
                </a:solidFill>
                <a:latin typeface="Arial" panose="020B0604020202020204" pitchFamily="34" charset="0"/>
                <a:cs typeface="Arial" panose="020B0604020202020204" pitchFamily="34" charset="0"/>
              </a:rPr>
              <a:t>The credit record of a party to the relevant FI will be negatively affected according to the credit information system of the State. </a:t>
            </a:r>
            <a:r>
              <a:rPr lang="en-US" sz="1600" dirty="0">
                <a:solidFill>
                  <a:srgbClr val="FF0000"/>
                </a:solidFill>
                <a:latin typeface="Arial" panose="020B0604020202020204" pitchFamily="34" charset="0"/>
                <a:cs typeface="Arial" panose="020B0604020202020204" pitchFamily="34" charset="0"/>
              </a:rPr>
              <a:t>* </a:t>
            </a:r>
            <a:r>
              <a:rPr lang="en-US" sz="1400" dirty="0">
                <a:solidFill>
                  <a:srgbClr val="FF0000"/>
                </a:solidFill>
                <a:latin typeface="Arial" panose="020B0604020202020204" pitchFamily="34" charset="0"/>
                <a:cs typeface="Arial" panose="020B0604020202020204" pitchFamily="34" charset="0"/>
              </a:rPr>
              <a:t>The Measures do not specify any economic penalties.</a:t>
            </a:r>
          </a:p>
          <a:p>
            <a:endParaRPr lang="en-GB" dirty="0"/>
          </a:p>
        </p:txBody>
      </p:sp>
      <p:sp>
        <p:nvSpPr>
          <p:cNvPr id="5" name="Content Placeholder 3">
            <a:extLst>
              <a:ext uri="{FF2B5EF4-FFF2-40B4-BE49-F238E27FC236}">
                <a16:creationId xmlns:a16="http://schemas.microsoft.com/office/drawing/2014/main" id="{7E794649-2AEC-71F8-7402-C637CBED6DEC}"/>
              </a:ext>
            </a:extLst>
          </p:cNvPr>
          <p:cNvSpPr txBox="1">
            <a:spLocks/>
          </p:cNvSpPr>
          <p:nvPr/>
        </p:nvSpPr>
        <p:spPr>
          <a:xfrm>
            <a:off x="250095" y="262395"/>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7500" lnSpcReduction="2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marL="0" indent="0" algn="just">
              <a:buNone/>
            </a:pPr>
            <a:r>
              <a:rPr lang="en-GB" sz="3200" dirty="0">
                <a:latin typeface="Calibri" panose="020F0502020204030204" pitchFamily="34" charset="0"/>
                <a:cs typeface="Calibri" panose="020F0502020204030204" pitchFamily="34" charset="0"/>
              </a:rPr>
              <a:t>China: Measures </a:t>
            </a:r>
            <a:r>
              <a:rPr lang="en-GB" sz="3200" dirty="0"/>
              <a:t>on Foreign Investment Security Review</a:t>
            </a:r>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7449470"/>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B524656-7BD1-EF05-1BE5-0BE721ED47B0}"/>
              </a:ext>
            </a:extLst>
          </p:cNvPr>
          <p:cNvSpPr>
            <a:spLocks noGrp="1"/>
          </p:cNvSpPr>
          <p:nvPr>
            <p:ph type="body" sz="half" idx="22"/>
          </p:nvPr>
        </p:nvSpPr>
        <p:spPr>
          <a:xfrm>
            <a:off x="186595" y="852523"/>
            <a:ext cx="8672098" cy="3411502"/>
          </a:xfrm>
        </p:spPr>
        <p:txBody>
          <a:bodyPr>
            <a:normAutofit/>
          </a:bodyPr>
          <a:lstStyle/>
          <a:p>
            <a:r>
              <a:rPr lang="en-GB" sz="1800" b="1" dirty="0">
                <a:latin typeface="+mn-lt"/>
              </a:rPr>
              <a:t>Some Reflections</a:t>
            </a:r>
          </a:p>
          <a:p>
            <a:pPr algn="just" defTabSz="175595">
              <a:spcBef>
                <a:spcPts val="1213"/>
              </a:spcBef>
              <a:buFont typeface="Wingdings" pitchFamily="2" charset="2"/>
              <a:buChar char="Ø"/>
              <a:defRPr sz="1937"/>
            </a:pPr>
            <a:r>
              <a:rPr lang="en-GB" sz="1200" dirty="0">
                <a:latin typeface="Arial" panose="020B0604020202020204" pitchFamily="34" charset="0"/>
                <a:ea typeface="Calibri" panose="020F0502020204030204" pitchFamily="34" charset="0"/>
                <a:cs typeface="Arial" panose="020B0604020202020204" pitchFamily="34" charset="0"/>
              </a:rPr>
              <a:t> For the business community it is </a:t>
            </a:r>
            <a:r>
              <a:rPr lang="en-GB" sz="1200" b="1" dirty="0">
                <a:latin typeface="Arial" panose="020B0604020202020204" pitchFamily="34" charset="0"/>
                <a:ea typeface="Calibri" panose="020F0502020204030204" pitchFamily="34" charset="0"/>
                <a:cs typeface="Arial" panose="020B0604020202020204" pitchFamily="34" charset="0"/>
              </a:rPr>
              <a:t>difficult to navigate</a:t>
            </a:r>
            <a:r>
              <a:rPr lang="en-GB" sz="1200" dirty="0">
                <a:latin typeface="Arial" panose="020B0604020202020204" pitchFamily="34" charset="0"/>
                <a:ea typeface="Calibri" panose="020F0502020204030204" pitchFamily="34" charset="0"/>
                <a:cs typeface="Arial" panose="020B0604020202020204" pitchFamily="34" charset="0"/>
              </a:rPr>
              <a:t> the numerous and distinctive FDI rules.</a:t>
            </a:r>
            <a:r>
              <a:rPr lang="en-GB" sz="1200" dirty="0">
                <a:latin typeface="Arial" panose="020B0604020202020204" pitchFamily="34" charset="0"/>
                <a:cs typeface="Arial" panose="020B0604020202020204" pitchFamily="34" charset="0"/>
              </a:rPr>
              <a:t> </a:t>
            </a:r>
          </a:p>
          <a:p>
            <a:pPr algn="just" defTabSz="175595">
              <a:spcBef>
                <a:spcPts val="1213"/>
              </a:spcBef>
              <a:buFont typeface="Wingdings" pitchFamily="2" charset="2"/>
              <a:buChar char="Ø"/>
              <a:defRPr sz="1937"/>
            </a:pPr>
            <a:r>
              <a:rPr lang="en-GB" sz="1200" dirty="0">
                <a:latin typeface="Arial" panose="020B0604020202020204" pitchFamily="34" charset="0"/>
                <a:ea typeface="Calibri" panose="020F0502020204030204" pitchFamily="34" charset="0"/>
                <a:cs typeface="Arial" panose="020B0604020202020204" pitchFamily="34" charset="0"/>
              </a:rPr>
              <a:t> Foreign investment rules have proven to be </a:t>
            </a:r>
            <a:r>
              <a:rPr lang="en-GB" sz="1200" b="1" dirty="0">
                <a:latin typeface="Arial" panose="020B0604020202020204" pitchFamily="34" charset="0"/>
                <a:ea typeface="Calibri" panose="020F0502020204030204" pitchFamily="34" charset="0"/>
                <a:cs typeface="Arial" panose="020B0604020202020204" pitchFamily="34" charset="0"/>
              </a:rPr>
              <a:t>reciprocal tools</a:t>
            </a:r>
            <a:r>
              <a:rPr lang="en-GB" sz="1200" dirty="0">
                <a:latin typeface="Arial" panose="020B0604020202020204" pitchFamily="34" charset="0"/>
                <a:ea typeface="Calibri" panose="020F0502020204030204" pitchFamily="34" charset="0"/>
                <a:cs typeface="Arial" panose="020B0604020202020204" pitchFamily="34" charset="0"/>
              </a:rPr>
              <a:t> aimed at counteracting economic power.</a:t>
            </a:r>
            <a:r>
              <a:rPr lang="en-GB" sz="1200" dirty="0">
                <a:latin typeface="Arial" panose="020B0604020202020204" pitchFamily="34" charset="0"/>
                <a:cs typeface="Arial" panose="020B0604020202020204" pitchFamily="34" charset="0"/>
              </a:rPr>
              <a:t> </a:t>
            </a:r>
          </a:p>
          <a:p>
            <a:pPr algn="just" defTabSz="175595">
              <a:spcBef>
                <a:spcPts val="1213"/>
              </a:spcBef>
              <a:buFont typeface="Wingdings" pitchFamily="2" charset="2"/>
              <a:buChar char="Ø"/>
              <a:defRPr sz="1937"/>
            </a:pPr>
            <a:r>
              <a:rPr lang="en-GB" sz="1200" b="1" dirty="0">
                <a:latin typeface="Arial" panose="020B0604020202020204" pitchFamily="34" charset="0"/>
                <a:cs typeface="Arial" panose="020B0604020202020204" pitchFamily="34" charset="0"/>
              </a:rPr>
              <a:t> Supply chain security</a:t>
            </a:r>
            <a:r>
              <a:rPr lang="en-GB" sz="1200" dirty="0">
                <a:latin typeface="Arial" panose="020B0604020202020204" pitchFamily="34" charset="0"/>
                <a:cs typeface="Arial" panose="020B0604020202020204" pitchFamily="34" charset="0"/>
              </a:rPr>
              <a:t> has become a </a:t>
            </a:r>
            <a:r>
              <a:rPr lang="en-GB" sz="1200" b="1" dirty="0">
                <a:latin typeface="Arial" panose="020B0604020202020204" pitchFamily="34" charset="0"/>
                <a:cs typeface="Arial" panose="020B0604020202020204" pitchFamily="34" charset="0"/>
              </a:rPr>
              <a:t>national priority</a:t>
            </a:r>
            <a:r>
              <a:rPr lang="en-GB" sz="1200" dirty="0">
                <a:latin typeface="Arial" panose="020B0604020202020204" pitchFamily="34" charset="0"/>
                <a:cs typeface="Arial" panose="020B0604020202020204" pitchFamily="34" charset="0"/>
              </a:rPr>
              <a:t>.</a:t>
            </a:r>
          </a:p>
          <a:p>
            <a:pPr algn="just" defTabSz="175595">
              <a:spcBef>
                <a:spcPts val="1213"/>
              </a:spcBef>
              <a:buFont typeface="Wingdings" pitchFamily="2" charset="2"/>
              <a:buChar char="Ø"/>
              <a:defRPr sz="1937"/>
            </a:pPr>
            <a:r>
              <a:rPr lang="en-GB" sz="1200" dirty="0">
                <a:latin typeface="Arial" panose="020B0604020202020204" pitchFamily="34" charset="0"/>
                <a:cs typeface="Arial" panose="020B0604020202020204" pitchFamily="34" charset="0"/>
              </a:rPr>
              <a:t> FDI screening mechanisms </a:t>
            </a:r>
            <a:r>
              <a:rPr lang="en-GB" sz="1200" b="1" dirty="0">
                <a:latin typeface="Arial" panose="020B0604020202020204" pitchFamily="34" charset="0"/>
                <a:cs typeface="Arial" panose="020B0604020202020204" pitchFamily="34" charset="0"/>
              </a:rPr>
              <a:t>should avoid</a:t>
            </a:r>
            <a:r>
              <a:rPr lang="en-GB" sz="1200" dirty="0">
                <a:latin typeface="Arial" panose="020B0604020202020204" pitchFamily="34" charset="0"/>
                <a:cs typeface="Arial" panose="020B0604020202020204" pitchFamily="34" charset="0"/>
              </a:rPr>
              <a:t>:</a:t>
            </a:r>
          </a:p>
          <a:p>
            <a:pPr algn="just" defTabSz="175595">
              <a:spcBef>
                <a:spcPts val="1213"/>
              </a:spcBef>
              <a:buFont typeface="Wingdings" pitchFamily="2" charset="2"/>
              <a:buChar char="v"/>
              <a:defRPr sz="1937"/>
            </a:pPr>
            <a:r>
              <a:rPr lang="en-GB" sz="1200" dirty="0">
                <a:latin typeface="Arial" panose="020B0604020202020204" pitchFamily="34" charset="0"/>
                <a:cs typeface="Arial" panose="020B0604020202020204" pitchFamily="34" charset="0"/>
              </a:rPr>
              <a:t>		Decision-makers with </a:t>
            </a:r>
            <a:r>
              <a:rPr lang="en-GB" sz="1200" b="1" dirty="0">
                <a:latin typeface="Arial" panose="020B0604020202020204" pitchFamily="34" charset="0"/>
                <a:cs typeface="Arial" panose="020B0604020202020204" pitchFamily="34" charset="0"/>
              </a:rPr>
              <a:t>unlimited levels of discretion</a:t>
            </a:r>
            <a:r>
              <a:rPr lang="en-GB" sz="1200" dirty="0">
                <a:latin typeface="Arial" panose="020B0604020202020204" pitchFamily="34" charset="0"/>
                <a:cs typeface="Arial" panose="020B0604020202020204" pitchFamily="34" charset="0"/>
              </a:rPr>
              <a:t> to decide.</a:t>
            </a:r>
          </a:p>
          <a:p>
            <a:pPr algn="just" defTabSz="175595">
              <a:spcBef>
                <a:spcPts val="1213"/>
              </a:spcBef>
              <a:buFont typeface="Wingdings" pitchFamily="2" charset="2"/>
              <a:buChar char="v"/>
              <a:defRPr sz="1937"/>
            </a:pPr>
            <a:r>
              <a:rPr lang="en-GB" sz="1200" dirty="0">
                <a:latin typeface="Arial" panose="020B0604020202020204" pitchFamily="34" charset="0"/>
                <a:cs typeface="Arial" panose="020B0604020202020204" pitchFamily="34" charset="0"/>
              </a:rPr>
              <a:t> 	Application of national security and national interest </a:t>
            </a:r>
            <a:r>
              <a:rPr lang="en-GB" sz="1200" b="1" dirty="0">
                <a:latin typeface="Arial" panose="020B0604020202020204" pitchFamily="34" charset="0"/>
                <a:cs typeface="Arial" panose="020B0604020202020204" pitchFamily="34" charset="0"/>
              </a:rPr>
              <a:t>considerations ill-defined</a:t>
            </a:r>
            <a:r>
              <a:rPr lang="en-GB" sz="1200" dirty="0">
                <a:latin typeface="Arial" panose="020B0604020202020204" pitchFamily="34" charset="0"/>
                <a:cs typeface="Arial" panose="020B0604020202020204" pitchFamily="34" charset="0"/>
              </a:rPr>
              <a:t>.</a:t>
            </a:r>
          </a:p>
          <a:p>
            <a:pPr algn="just" defTabSz="175595">
              <a:spcBef>
                <a:spcPts val="1213"/>
              </a:spcBef>
              <a:buFont typeface="Wingdings" pitchFamily="2" charset="2"/>
              <a:buChar char="v"/>
              <a:defRPr sz="1937"/>
            </a:pPr>
            <a:r>
              <a:rPr lang="en-GB" sz="1200" dirty="0">
                <a:latin typeface="Arial" panose="020B0604020202020204" pitchFamily="34" charset="0"/>
                <a:cs typeface="Arial" panose="020B0604020202020204" pitchFamily="34" charset="0"/>
              </a:rPr>
              <a:t> 	</a:t>
            </a:r>
            <a:r>
              <a:rPr lang="en-GB" sz="1200" b="1" dirty="0">
                <a:latin typeface="Arial" panose="020B0604020202020204" pitchFamily="34" charset="0"/>
                <a:cs typeface="Arial" panose="020B0604020202020204" pitchFamily="34" charset="0"/>
              </a:rPr>
              <a:t>Unreasoned</a:t>
            </a:r>
            <a:r>
              <a:rPr lang="en-GB" sz="1200" dirty="0">
                <a:latin typeface="Arial" panose="020B0604020202020204" pitchFamily="34" charset="0"/>
                <a:cs typeface="Arial" panose="020B0604020202020204" pitchFamily="34" charset="0"/>
              </a:rPr>
              <a:t> final decisions.</a:t>
            </a:r>
          </a:p>
          <a:p>
            <a:pPr algn="just" defTabSz="175595">
              <a:spcBef>
                <a:spcPts val="1213"/>
              </a:spcBef>
              <a:buFont typeface="Wingdings" pitchFamily="2" charset="2"/>
              <a:buChar char="v"/>
              <a:defRPr sz="1937"/>
            </a:pPr>
            <a:r>
              <a:rPr lang="en-GB" sz="1200" dirty="0">
                <a:latin typeface="Arial" panose="020B0604020202020204" pitchFamily="34" charset="0"/>
                <a:cs typeface="Arial" panose="020B0604020202020204" pitchFamily="34" charset="0"/>
              </a:rPr>
              <a:t> 	Lack of </a:t>
            </a:r>
            <a:r>
              <a:rPr lang="en-GB" sz="1200" b="1" dirty="0">
                <a:latin typeface="Arial" panose="020B0604020202020204" pitchFamily="34" charset="0"/>
                <a:cs typeface="Arial" panose="020B0604020202020204" pitchFamily="34" charset="0"/>
              </a:rPr>
              <a:t>judicial review</a:t>
            </a:r>
            <a:r>
              <a:rPr lang="en-GB" sz="1200" dirty="0">
                <a:latin typeface="Arial" panose="020B0604020202020204" pitchFamily="34" charset="0"/>
                <a:cs typeface="Arial" panose="020B0604020202020204" pitchFamily="34" charset="0"/>
              </a:rPr>
              <a:t>.</a:t>
            </a:r>
          </a:p>
          <a:p>
            <a:pPr algn="just" defTabSz="175595">
              <a:spcBef>
                <a:spcPts val="1213"/>
              </a:spcBef>
              <a:buFont typeface="Wingdings" pitchFamily="2" charset="2"/>
              <a:buChar char="v"/>
              <a:defRPr sz="1937"/>
            </a:pPr>
            <a:r>
              <a:rPr lang="en-GB" sz="1200" dirty="0">
                <a:latin typeface="Arial" panose="020B0604020202020204" pitchFamily="34" charset="0"/>
                <a:cs typeface="Arial" panose="020B0604020202020204" pitchFamily="34" charset="0"/>
              </a:rPr>
              <a:t> 	Rules that are </a:t>
            </a:r>
            <a:r>
              <a:rPr lang="en-GB" sz="1200" b="1" dirty="0">
                <a:latin typeface="Arial" panose="020B0604020202020204" pitchFamily="34" charset="0"/>
                <a:cs typeface="Arial" panose="020B0604020202020204" pitchFamily="34" charset="0"/>
              </a:rPr>
              <a:t>broad in scope</a:t>
            </a:r>
            <a:r>
              <a:rPr lang="en-GB" sz="1200" dirty="0">
                <a:latin typeface="Arial" panose="020B0604020202020204" pitchFamily="34" charset="0"/>
                <a:cs typeface="Arial" panose="020B0604020202020204" pitchFamily="34" charset="0"/>
              </a:rPr>
              <a:t> and develop through </a:t>
            </a:r>
            <a:r>
              <a:rPr lang="en-GB" sz="1200" b="1" dirty="0">
                <a:latin typeface="Arial" panose="020B0604020202020204" pitchFamily="34" charset="0"/>
                <a:cs typeface="Arial" panose="020B0604020202020204" pitchFamily="34" charset="0"/>
              </a:rPr>
              <a:t>procedures that are unclear</a:t>
            </a:r>
            <a:r>
              <a:rPr lang="en-GB" sz="1200" dirty="0">
                <a:latin typeface="Arial" panose="020B0604020202020204" pitchFamily="34" charset="0"/>
                <a:cs typeface="Arial" panose="020B0604020202020204" pitchFamily="34" charset="0"/>
              </a:rPr>
              <a:t>.</a:t>
            </a:r>
          </a:p>
          <a:p>
            <a:endParaRPr lang="en-GB" dirty="0"/>
          </a:p>
        </p:txBody>
      </p:sp>
      <p:sp>
        <p:nvSpPr>
          <p:cNvPr id="5" name="Content Placeholder 3">
            <a:extLst>
              <a:ext uri="{FF2B5EF4-FFF2-40B4-BE49-F238E27FC236}">
                <a16:creationId xmlns:a16="http://schemas.microsoft.com/office/drawing/2014/main" id="{D328431F-4831-F072-3C0D-E9945070239E}"/>
              </a:ext>
            </a:extLst>
          </p:cNvPr>
          <p:cNvSpPr txBox="1">
            <a:spLocks/>
          </p:cNvSpPr>
          <p:nvPr/>
        </p:nvSpPr>
        <p:spPr>
          <a:xfrm>
            <a:off x="250095" y="262395"/>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77500" lnSpcReduction="2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marL="0" indent="0" algn="just">
              <a:buNone/>
            </a:pPr>
            <a:r>
              <a:rPr lang="en-GB" sz="3200" dirty="0">
                <a:latin typeface="Calibri" panose="020F0502020204030204" pitchFamily="34" charset="0"/>
                <a:cs typeface="Calibri" panose="020F0502020204030204" pitchFamily="34" charset="0"/>
              </a:rPr>
              <a:t>China: Measures </a:t>
            </a:r>
            <a:r>
              <a:rPr lang="en-GB" sz="3200" dirty="0"/>
              <a:t>on Foreign Investment Security Review</a:t>
            </a:r>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5123925"/>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TextBox 12"/>
          <p:cNvSpPr txBox="1">
            <a:spLocks noGrp="1"/>
          </p:cNvSpPr>
          <p:nvPr>
            <p:ph type="sldNum" sz="quarter" idx="2"/>
          </p:nvPr>
        </p:nvSpPr>
        <p:spPr>
          <a:xfrm>
            <a:off x="8627467" y="4846637"/>
            <a:ext cx="238722"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rPr/>
              <a:t>37</a:t>
            </a:fld>
            <a:endParaRPr/>
          </a:p>
        </p:txBody>
      </p:sp>
      <p:sp>
        <p:nvSpPr>
          <p:cNvPr id="390"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rPr lang="en-GB" sz="2800" dirty="0"/>
              <a:t>FSR </a:t>
            </a:r>
            <a:r>
              <a:rPr sz="2800" dirty="0"/>
              <a:t>and the ‘Level Playing Field’</a:t>
            </a:r>
          </a:p>
        </p:txBody>
      </p:sp>
      <p:sp>
        <p:nvSpPr>
          <p:cNvPr id="391" name="Text Placeholder 4"/>
          <p:cNvSpPr txBox="1">
            <a:spLocks noGrp="1"/>
          </p:cNvSpPr>
          <p:nvPr>
            <p:ph type="body" idx="1"/>
          </p:nvPr>
        </p:nvSpPr>
        <p:spPr>
          <a:xfrm>
            <a:off x="250095" y="1093989"/>
            <a:ext cx="8637779" cy="3391263"/>
          </a:xfrm>
          <a:prstGeom prst="rect">
            <a:avLst/>
          </a:prstGeom>
        </p:spPr>
        <p:txBody>
          <a:bodyPr lIns="45719" tIns="45719" rIns="45719" bIns="45719">
            <a:normAutofit/>
          </a:bodyPr>
          <a:lstStyle/>
          <a:p>
            <a:pPr marL="285750" indent="-285750">
              <a:buSzPct val="100000"/>
              <a:buFont typeface="Arial"/>
              <a:buChar char="•"/>
              <a:defRPr sz="2400">
                <a:solidFill>
                  <a:srgbClr val="1C3D74"/>
                </a:solidFill>
              </a:defRPr>
            </a:pPr>
            <a:r>
              <a:rPr sz="1800" dirty="0"/>
              <a:t>The Foreign Subsidies Regulation can be described as an outward-looking ‘state aid’ regime </a:t>
            </a:r>
            <a:endParaRPr lang="en-GB" sz="1800" dirty="0"/>
          </a:p>
          <a:p>
            <a:pPr>
              <a:buSzPct val="100000"/>
              <a:defRPr sz="2400">
                <a:solidFill>
                  <a:srgbClr val="1C3D74"/>
                </a:solidFill>
              </a:defRPr>
            </a:pPr>
            <a:endParaRPr sz="1800" dirty="0"/>
          </a:p>
          <a:p>
            <a:pPr marL="285750" indent="-285750">
              <a:buSzPct val="100000"/>
              <a:buFont typeface="Arial"/>
              <a:buChar char="•"/>
              <a:defRPr sz="2400">
                <a:solidFill>
                  <a:srgbClr val="1C3D74"/>
                </a:solidFill>
              </a:defRPr>
            </a:pPr>
            <a:r>
              <a:rPr sz="1800" dirty="0"/>
              <a:t>Levelling the playing field was its main rationale since its inception (see 2020 ‘White Paper on Levelling the Playing Field as regards Foreign Subsidies’)</a:t>
            </a:r>
            <a:endParaRPr lang="en-GB" sz="1800" dirty="0"/>
          </a:p>
          <a:p>
            <a:pPr>
              <a:buSzPct val="100000"/>
              <a:defRPr sz="2400">
                <a:solidFill>
                  <a:srgbClr val="1C3D74"/>
                </a:solidFill>
              </a:defRPr>
            </a:pPr>
            <a:endParaRPr sz="1800" dirty="0"/>
          </a:p>
          <a:p>
            <a:pPr marL="214312" indent="-214312">
              <a:buSzPct val="100000"/>
              <a:buFont typeface="Arial"/>
              <a:buChar char="•"/>
              <a:defRPr sz="2400">
                <a:solidFill>
                  <a:srgbClr val="1C3D74"/>
                </a:solidFill>
              </a:defRPr>
            </a:pPr>
            <a:r>
              <a:rPr sz="1800" dirty="0"/>
              <a:t>Broad notion of ‘foreign financial contribution’ and high regulatory costs might result in over-deterrence and thus affect fair competition</a:t>
            </a:r>
          </a:p>
        </p:txBody>
      </p:sp>
    </p:spTree>
    <p:extLst>
      <p:ext uri="{BB962C8B-B14F-4D97-AF65-F5344CB8AC3E}">
        <p14:creationId xmlns:p14="http://schemas.microsoft.com/office/powerpoint/2010/main" val="3427854069"/>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F8303AD-949A-3143-63E4-3B31E02DD952}"/>
              </a:ext>
            </a:extLst>
          </p:cNvPr>
          <p:cNvSpPr>
            <a:spLocks noGrp="1"/>
          </p:cNvSpPr>
          <p:nvPr>
            <p:ph type="body" idx="22"/>
          </p:nvPr>
        </p:nvSpPr>
        <p:spPr>
          <a:xfrm>
            <a:off x="186595" y="1079405"/>
            <a:ext cx="8672098" cy="3093833"/>
          </a:xfrm>
        </p:spPr>
        <p:txBody>
          <a:bodyPr>
            <a:normAutofit lnSpcReduction="10000"/>
          </a:bodyPr>
          <a:lstStyle/>
          <a:p>
            <a:pPr marL="285750" indent="-285750">
              <a:lnSpc>
                <a:spcPct val="89000"/>
              </a:lnSpc>
              <a:buFont typeface="Arial" panose="020B0604020202020204" pitchFamily="34" charset="0"/>
              <a:buChar char="•"/>
            </a:pPr>
            <a:r>
              <a:rPr lang="en-US" dirty="0"/>
              <a:t>FSR creates a new instrument to prevent foreign subsidies from distorting the European Union (EU) internal market. </a:t>
            </a:r>
          </a:p>
          <a:p>
            <a:pPr marL="285750" indent="-285750">
              <a:lnSpc>
                <a:spcPct val="89000"/>
              </a:lnSpc>
              <a:buFont typeface="Arial" panose="020B0604020202020204" pitchFamily="34" charset="0"/>
              <a:buChar char="•"/>
            </a:pPr>
            <a:r>
              <a:rPr lang="en-US" dirty="0"/>
              <a:t>Fill a perceived regulatory gap left by EU State aid rules applying to subsidies granted by EU countries but not by foreign states. </a:t>
            </a:r>
          </a:p>
          <a:p>
            <a:pPr marL="285750" indent="-285750">
              <a:lnSpc>
                <a:spcPct val="89000"/>
              </a:lnSpc>
              <a:buFont typeface="Arial" panose="020B0604020202020204" pitchFamily="34" charset="0"/>
              <a:buChar char="•"/>
            </a:pPr>
            <a:r>
              <a:rPr lang="en-US" dirty="0"/>
              <a:t>Applies since 12 July 2023 and its notification obligations kick in on 12 October 2023. Procedural details are laid down in the Implementing Regulation (IR) which entered into force on 13 July 2023.</a:t>
            </a:r>
          </a:p>
          <a:p>
            <a:pPr marL="285750" indent="-285750">
              <a:lnSpc>
                <a:spcPct val="89000"/>
              </a:lnSpc>
              <a:buFont typeface="Arial" panose="020B0604020202020204" pitchFamily="34" charset="0"/>
              <a:buChar char="•"/>
            </a:pPr>
            <a:r>
              <a:rPr lang="en-US" dirty="0"/>
              <a:t>When acquiring (including jointly) control of a company in the EU or participating in a public tender in the EU, companies - including EU ones - will have to notify the Commission of foreign financial contributions (FFCs) received from non-EU states if the relevant thresholds are met or if the Commission so requests. </a:t>
            </a:r>
          </a:p>
          <a:p>
            <a:pPr marL="285750" indent="-285750">
              <a:lnSpc>
                <a:spcPct val="89000"/>
              </a:lnSpc>
              <a:buFont typeface="Arial" panose="020B0604020202020204" pitchFamily="34" charset="0"/>
              <a:buChar char="•"/>
            </a:pPr>
            <a:r>
              <a:rPr lang="en-US" dirty="0"/>
              <a:t>Notification is compulsory and suspensory. Failure to notify or to suspend closing pending clearance may lead to severe sanctions. </a:t>
            </a:r>
          </a:p>
          <a:p>
            <a:pPr marL="285750" indent="-285750">
              <a:lnSpc>
                <a:spcPct val="89000"/>
              </a:lnSpc>
              <a:buFont typeface="Arial" panose="020B0604020202020204" pitchFamily="34" charset="0"/>
              <a:buChar char="•"/>
            </a:pPr>
            <a:r>
              <a:rPr lang="en-US" dirty="0"/>
              <a:t>Information requirements are far-reaching as they comprise FFCs irrespective of whether they have a link with the notified transaction or public procurement procedure.</a:t>
            </a:r>
          </a:p>
          <a:p>
            <a:endParaRPr lang="en-GB" dirty="0"/>
          </a:p>
        </p:txBody>
      </p:sp>
      <p:sp>
        <p:nvSpPr>
          <p:cNvPr id="5" name="Text Placeholder 14">
            <a:extLst>
              <a:ext uri="{FF2B5EF4-FFF2-40B4-BE49-F238E27FC236}">
                <a16:creationId xmlns:a16="http://schemas.microsoft.com/office/drawing/2014/main" id="{E9D9A9A0-D03B-1923-FD19-028D86185B42}"/>
              </a:ext>
            </a:extLst>
          </p:cNvPr>
          <p:cNvSpPr txBox="1">
            <a:spLocks/>
          </p:cNvSpPr>
          <p:nvPr/>
        </p:nvSpPr>
        <p:spPr>
          <a:xfrm>
            <a:off x="186595" y="262395"/>
            <a:ext cx="8672099"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GB" sz="2800" b="1" dirty="0"/>
              <a:t>FSR and the ‘Level Playing Field’</a:t>
            </a:r>
            <a:endParaRPr lang="en-US" sz="2800" b="1" dirty="0"/>
          </a:p>
        </p:txBody>
      </p:sp>
    </p:spTree>
    <p:extLst>
      <p:ext uri="{BB962C8B-B14F-4D97-AF65-F5344CB8AC3E}">
        <p14:creationId xmlns:p14="http://schemas.microsoft.com/office/powerpoint/2010/main" val="186022500"/>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83FB61D-7829-D52B-2E4E-182ABB161C87}"/>
              </a:ext>
            </a:extLst>
          </p:cNvPr>
          <p:cNvSpPr>
            <a:spLocks noGrp="1"/>
          </p:cNvSpPr>
          <p:nvPr>
            <p:ph type="body" idx="22"/>
          </p:nvPr>
        </p:nvSpPr>
        <p:spPr>
          <a:xfrm>
            <a:off x="186595" y="962526"/>
            <a:ext cx="8613645" cy="3301499"/>
          </a:xfrm>
        </p:spPr>
        <p:txBody>
          <a:bodyPr>
            <a:normAutofit fontScale="85000" lnSpcReduction="20000"/>
          </a:bodyPr>
          <a:lstStyle/>
          <a:p>
            <a:pPr marL="284400" indent="-285750">
              <a:lnSpc>
                <a:spcPct val="89000"/>
              </a:lnSpc>
              <a:buFont typeface="Arial" panose="020B0604020202020204" pitchFamily="34" charset="0"/>
              <a:buChar char="•"/>
            </a:pPr>
            <a:r>
              <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A distortion in the internal market shall be deemed to exist where a foreign subsidy is liable to improve the competitive position of an undertaking in the internal market and where, in doing so, that foreign subsidy actually or potentially negatively affects competition in the internal market. A distortion in the internal market shall be determined on the basis of indicators, which can include, in particular, the following:</a:t>
            </a:r>
          </a:p>
          <a:p>
            <a:pPr marL="284400" lvl="1">
              <a:lnSpc>
                <a:spcPct val="89000"/>
              </a:lnSpc>
              <a:spcBef>
                <a:spcPts val="1000"/>
              </a:spcBef>
            </a:pPr>
            <a:r>
              <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(a)	The amount of the foreign subsidy;</a:t>
            </a:r>
          </a:p>
          <a:p>
            <a:pPr marL="284400" lvl="1">
              <a:lnSpc>
                <a:spcPct val="89000"/>
              </a:lnSpc>
              <a:spcBef>
                <a:spcPts val="1000"/>
              </a:spcBef>
            </a:pPr>
            <a:r>
              <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(b)	The nature of the foreign subsidy;</a:t>
            </a:r>
          </a:p>
          <a:p>
            <a:pPr marL="284400" lvl="1">
              <a:lnSpc>
                <a:spcPct val="89000"/>
              </a:lnSpc>
              <a:spcBef>
                <a:spcPts val="1000"/>
              </a:spcBef>
            </a:pPr>
            <a:r>
              <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(c)	The situation of the undertaking, including its size and the markets or sectors concerned;</a:t>
            </a:r>
          </a:p>
          <a:p>
            <a:pPr marL="284400" lvl="1">
              <a:lnSpc>
                <a:spcPct val="89000"/>
              </a:lnSpc>
              <a:spcBef>
                <a:spcPts val="1000"/>
              </a:spcBef>
            </a:pPr>
            <a:r>
              <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	The level and evolution of economic activity of the undertaking on the internal market;</a:t>
            </a:r>
          </a:p>
          <a:p>
            <a:pPr marL="284400" lvl="1">
              <a:lnSpc>
                <a:spcPct val="89000"/>
              </a:lnSpc>
              <a:spcBef>
                <a:spcPts val="1000"/>
              </a:spcBef>
            </a:pPr>
            <a:r>
              <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(e)	The purpose and conditions attached to the foreign subsidy as well as its use on the internal market.</a:t>
            </a:r>
          </a:p>
          <a:p>
            <a:pPr marL="84375" lvl="1" indent="0">
              <a:lnSpc>
                <a:spcPct val="89000"/>
              </a:lnSpc>
              <a:spcBef>
                <a:spcPts val="1000"/>
              </a:spcBef>
              <a:buNone/>
            </a:pPr>
            <a:endPar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endParaRPr>
          </a:p>
          <a:p>
            <a:pPr marL="284400" indent="-285750">
              <a:lnSpc>
                <a:spcPct val="89000"/>
              </a:lnSpc>
              <a:buFont typeface="Arial" panose="020B0604020202020204" pitchFamily="34" charset="0"/>
              <a:buChar char="•"/>
            </a:pPr>
            <a:r>
              <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Where the total amount of a foreign subsidy to an undertaking does not exceed EUR 4 million over any consecutive period of three years, that foreign subsidy shall be considered unlikely to distort the internal market.</a:t>
            </a:r>
          </a:p>
          <a:p>
            <a:pPr marL="284400" indent="-285750">
              <a:lnSpc>
                <a:spcPct val="89000"/>
              </a:lnSpc>
              <a:buFont typeface="Arial" panose="020B0604020202020204" pitchFamily="34" charset="0"/>
              <a:buChar char="•"/>
            </a:pPr>
            <a:r>
              <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Where the total amount of a foreign subsidy to an undertaking does not exceed the amount of de minimis aid as defined in Article 3(2), first subparagraph, of Regulation (EU) No 1407/2013 per third country over any consecutive period of three years, that foreign subsidy shall not be considered to distort the internal market.</a:t>
            </a:r>
          </a:p>
          <a:p>
            <a:pPr marL="284400" indent="-285750">
              <a:lnSpc>
                <a:spcPct val="89000"/>
              </a:lnSpc>
              <a:buFont typeface="Arial" panose="020B0604020202020204" pitchFamily="34" charset="0"/>
              <a:buChar char="•"/>
            </a:pPr>
            <a:r>
              <a:rPr lang="en-GB" sz="13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A foreign subsidy may be considered not to distort the internal market to the extent that it is aimed at making good the damage caused by natural disasters or exceptional occurrences.</a:t>
            </a:r>
          </a:p>
          <a:p>
            <a:endParaRPr lang="en-GB" dirty="0"/>
          </a:p>
        </p:txBody>
      </p:sp>
      <p:sp>
        <p:nvSpPr>
          <p:cNvPr id="5" name="Text Placeholder 2">
            <a:extLst>
              <a:ext uri="{FF2B5EF4-FFF2-40B4-BE49-F238E27FC236}">
                <a16:creationId xmlns:a16="http://schemas.microsoft.com/office/drawing/2014/main" id="{56F76FEB-06B0-1AF8-FA7B-CA773053A8A8}"/>
              </a:ext>
            </a:extLst>
          </p:cNvPr>
          <p:cNvSpPr txBox="1">
            <a:spLocks/>
          </p:cNvSpPr>
          <p:nvPr/>
        </p:nvSpPr>
        <p:spPr>
          <a:xfrm>
            <a:off x="186595" y="262395"/>
            <a:ext cx="8672099"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GB" sz="2800" b="1" dirty="0"/>
              <a:t>FSR and the ‘Level Playing Field’</a:t>
            </a:r>
            <a:endParaRPr lang="en-US" sz="2800" b="1" dirty="0"/>
          </a:p>
        </p:txBody>
      </p:sp>
    </p:spTree>
    <p:extLst>
      <p:ext uri="{BB962C8B-B14F-4D97-AF65-F5344CB8AC3E}">
        <p14:creationId xmlns:p14="http://schemas.microsoft.com/office/powerpoint/2010/main" val="142117737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rPr/>
              <a:t>4</a:t>
            </a:fld>
            <a:endParaRPr/>
          </a:p>
        </p:txBody>
      </p:sp>
      <p:sp>
        <p:nvSpPr>
          <p:cNvPr id="354" name="Content Placeholder 3"/>
          <p:cNvSpPr txBox="1">
            <a:spLocks noGrp="1"/>
          </p:cNvSpPr>
          <p:nvPr>
            <p:ph type="title" idx="4294967295"/>
          </p:nvPr>
        </p:nvSpPr>
        <p:spPr>
          <a:xfrm>
            <a:off x="250095" y="331146"/>
            <a:ext cx="8672098" cy="671911"/>
          </a:xfrm>
          <a:prstGeom prst="rect">
            <a:avLst/>
          </a:prstGeom>
        </p:spPr>
        <p:txBody>
          <a:bodyPr anchor="t">
            <a:normAutofit/>
          </a:bodyPr>
          <a:lstStyle/>
          <a:p>
            <a:r>
              <a:rPr dirty="0"/>
              <a:t>Background and Rationale </a:t>
            </a:r>
          </a:p>
        </p:txBody>
      </p:sp>
      <p:sp>
        <p:nvSpPr>
          <p:cNvPr id="355" name="Text Placeholder 4"/>
          <p:cNvSpPr txBox="1">
            <a:spLocks noGrp="1"/>
          </p:cNvSpPr>
          <p:nvPr>
            <p:ph type="body" idx="1"/>
          </p:nvPr>
        </p:nvSpPr>
        <p:spPr>
          <a:xfrm>
            <a:off x="250095" y="1194840"/>
            <a:ext cx="8637779" cy="3391263"/>
          </a:xfrm>
          <a:prstGeom prst="rect">
            <a:avLst/>
          </a:prstGeom>
        </p:spPr>
        <p:txBody>
          <a:bodyPr lIns="45719" tIns="45719" rIns="45719" bIns="45719"/>
          <a:lstStyle/>
          <a:p>
            <a:pPr marL="342900" lvl="3" indent="-342900">
              <a:buSzPct val="100000"/>
              <a:buFont typeface="Arial" panose="020B0604020202020204" pitchFamily="34" charset="0"/>
              <a:buChar char="•"/>
              <a:defRPr sz="2400">
                <a:solidFill>
                  <a:srgbClr val="1C3D74"/>
                </a:solidFill>
              </a:defRPr>
            </a:pPr>
            <a:r>
              <a:rPr dirty="0"/>
              <a:t>Concerns</a:t>
            </a:r>
            <a:endParaRPr lang="en-GB" dirty="0"/>
          </a:p>
          <a:p>
            <a:pPr marL="342900" lvl="3" indent="-342900">
              <a:buSzPct val="100000"/>
              <a:buFont typeface="Arial" panose="020B0604020202020204" pitchFamily="34" charset="0"/>
              <a:buChar char="•"/>
              <a:defRPr sz="2400">
                <a:solidFill>
                  <a:srgbClr val="1C3D74"/>
                </a:solidFill>
              </a:defRPr>
            </a:pPr>
            <a:r>
              <a:rPr dirty="0"/>
              <a:t>Fair competition (in the internal market)</a:t>
            </a:r>
            <a:endParaRPr lang="en-GB" dirty="0"/>
          </a:p>
          <a:p>
            <a:pPr marL="342900" lvl="3" indent="-342900">
              <a:buSzPct val="100000"/>
              <a:buFont typeface="Arial" panose="020B0604020202020204" pitchFamily="34" charset="0"/>
              <a:buChar char="•"/>
              <a:defRPr sz="2400">
                <a:solidFill>
                  <a:srgbClr val="1C3D74"/>
                </a:solidFill>
              </a:defRPr>
            </a:pPr>
            <a:r>
              <a:rPr dirty="0"/>
              <a:t>Reciprocity</a:t>
            </a:r>
            <a:endParaRPr lang="en-GB" dirty="0"/>
          </a:p>
          <a:p>
            <a:pPr marL="342900" lvl="3" indent="-342900">
              <a:buSzPct val="100000"/>
              <a:buFont typeface="Arial" panose="020B0604020202020204" pitchFamily="34" charset="0"/>
              <a:buChar char="•"/>
              <a:defRPr sz="2400">
                <a:solidFill>
                  <a:srgbClr val="1C3D74"/>
                </a:solidFill>
              </a:defRPr>
            </a:pPr>
            <a:r>
              <a:rPr dirty="0"/>
              <a:t>Sensitive (critical, strategic…) assets</a:t>
            </a:r>
            <a:endParaRPr lang="en-GB" dirty="0"/>
          </a:p>
          <a:p>
            <a:pPr marL="342900" lvl="3" indent="-342900">
              <a:buSzPct val="100000"/>
              <a:buFont typeface="Arial" panose="020B0604020202020204" pitchFamily="34" charset="0"/>
              <a:buChar char="•"/>
              <a:defRPr sz="2400">
                <a:solidFill>
                  <a:srgbClr val="1C3D74"/>
                </a:solidFill>
              </a:defRPr>
            </a:pPr>
            <a:r>
              <a:rPr dirty="0"/>
              <a:t>Data protection</a:t>
            </a:r>
          </a:p>
        </p:txBody>
      </p:sp>
    </p:spTree>
    <p:extLst>
      <p:ext uri="{BB962C8B-B14F-4D97-AF65-F5344CB8AC3E}">
        <p14:creationId xmlns:p14="http://schemas.microsoft.com/office/powerpoint/2010/main" val="3211883158"/>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5C87887-D2E1-A447-797D-424440B77824}"/>
              </a:ext>
            </a:extLst>
          </p:cNvPr>
          <p:cNvSpPr>
            <a:spLocks noGrp="1"/>
          </p:cNvSpPr>
          <p:nvPr>
            <p:ph type="body" idx="22"/>
          </p:nvPr>
        </p:nvSpPr>
        <p:spPr>
          <a:xfrm>
            <a:off x="186596" y="976277"/>
            <a:ext cx="8672098" cy="3287748"/>
          </a:xfrm>
        </p:spPr>
        <p:txBody>
          <a:bodyPr>
            <a:normAutofit/>
          </a:bodyPr>
          <a:lstStyle/>
          <a:p>
            <a:r>
              <a:rPr lang="en-GB" sz="1400" kern="100" dirty="0">
                <a:effectLst/>
                <a:latin typeface="Arial" panose="020B0604020202020204" pitchFamily="34" charset="0"/>
                <a:ea typeface="Aptos" panose="020B0004020202020204" pitchFamily="34" charset="0"/>
                <a:cs typeface="Arial" panose="020B0604020202020204" pitchFamily="34" charset="0"/>
              </a:rPr>
              <a:t>A foreign subsidy is most likely to distort the internal market where it falls under one of the following categories:</a:t>
            </a:r>
          </a:p>
          <a:p>
            <a:pPr marL="342900" indent="-342900">
              <a:buAutoNum type="alphaLcParenBoth"/>
            </a:pPr>
            <a:r>
              <a:rPr lang="en-GB" sz="1400" kern="100" dirty="0">
                <a:effectLst/>
                <a:latin typeface="Arial" panose="020B0604020202020204" pitchFamily="34" charset="0"/>
                <a:ea typeface="Aptos" panose="020B0004020202020204" pitchFamily="34" charset="0"/>
                <a:cs typeface="Arial" panose="020B0604020202020204" pitchFamily="34" charset="0"/>
              </a:rPr>
              <a:t>A foreign subsidy granted to an ailing undertaking, namely an undertaking which will likely go out of business in the short or medium term in the absence of any subsidy, unless there is a restructuring plan that is capable of leading to the long-term viability of that undertaking and that plan includes a significant own contribution by the undertaking;</a:t>
            </a:r>
          </a:p>
          <a:p>
            <a:pPr marL="342900" indent="-342900">
              <a:buAutoNum type="alphaLcParenBoth"/>
            </a:pPr>
            <a:r>
              <a:rPr lang="en-GB" kern="100" dirty="0">
                <a:latin typeface="Arial" panose="020B0604020202020204" pitchFamily="34" charset="0"/>
                <a:ea typeface="Aptos" panose="020B0004020202020204" pitchFamily="34" charset="0"/>
                <a:cs typeface="Arial" panose="020B0604020202020204" pitchFamily="34" charset="0"/>
              </a:rPr>
              <a:t>A </a:t>
            </a:r>
            <a:r>
              <a:rPr lang="en-GB" sz="1400" kern="100" dirty="0">
                <a:effectLst/>
                <a:latin typeface="Arial" panose="020B0604020202020204" pitchFamily="34" charset="0"/>
                <a:ea typeface="Aptos" panose="020B0004020202020204" pitchFamily="34" charset="0"/>
                <a:cs typeface="Arial" panose="020B0604020202020204" pitchFamily="34" charset="0"/>
              </a:rPr>
              <a:t>foreign subsidy in the form of an unlimited guarantee for the debts or liabilities of the undertaking, namely without any limitation as to the amount or the duration of such guarantee;</a:t>
            </a:r>
          </a:p>
          <a:p>
            <a:pPr marL="342900" indent="-342900">
              <a:buAutoNum type="alphaLcParenBoth"/>
            </a:pPr>
            <a:r>
              <a:rPr lang="en-GB" kern="100" dirty="0">
                <a:latin typeface="Arial" panose="020B0604020202020204" pitchFamily="34" charset="0"/>
                <a:ea typeface="Aptos" panose="020B0004020202020204" pitchFamily="34" charset="0"/>
                <a:cs typeface="Arial" panose="020B0604020202020204" pitchFamily="34" charset="0"/>
              </a:rPr>
              <a:t>A</a:t>
            </a:r>
            <a:r>
              <a:rPr lang="en-GB" sz="1400" kern="100" dirty="0">
                <a:effectLst/>
                <a:latin typeface="Arial" panose="020B0604020202020204" pitchFamily="34" charset="0"/>
                <a:ea typeface="Aptos" panose="020B0004020202020204" pitchFamily="34" charset="0"/>
                <a:cs typeface="Arial" panose="020B0604020202020204" pitchFamily="34" charset="0"/>
              </a:rPr>
              <a:t>n export financing measure that is not in line with the OECD Arrangement on officially supported export credits;</a:t>
            </a:r>
          </a:p>
          <a:p>
            <a:pPr marL="342900" indent="-342900">
              <a:buAutoNum type="alphaLcParenBoth"/>
            </a:pPr>
            <a:r>
              <a:rPr lang="en-GB" kern="100" dirty="0">
                <a:latin typeface="Arial" panose="020B0604020202020204" pitchFamily="34" charset="0"/>
                <a:ea typeface="Aptos" panose="020B0004020202020204" pitchFamily="34" charset="0"/>
                <a:cs typeface="Arial" panose="020B0604020202020204" pitchFamily="34" charset="0"/>
              </a:rPr>
              <a:t>A </a:t>
            </a:r>
            <a:r>
              <a:rPr lang="en-GB" sz="1400" kern="100" dirty="0">
                <a:effectLst/>
                <a:latin typeface="Arial" panose="020B0604020202020204" pitchFamily="34" charset="0"/>
                <a:ea typeface="Aptos" panose="020B0004020202020204" pitchFamily="34" charset="0"/>
                <a:cs typeface="Arial" panose="020B0604020202020204" pitchFamily="34" charset="0"/>
              </a:rPr>
              <a:t>foreign subsidy directly facilitating a concentration;</a:t>
            </a:r>
          </a:p>
          <a:p>
            <a:pPr marL="342900" indent="-342900">
              <a:buAutoNum type="alphaLcParenBoth"/>
            </a:pPr>
            <a:r>
              <a:rPr lang="en-GB" kern="100" dirty="0">
                <a:latin typeface="Arial" panose="020B0604020202020204" pitchFamily="34" charset="0"/>
                <a:ea typeface="Aptos" panose="020B0004020202020204" pitchFamily="34" charset="0"/>
                <a:cs typeface="Arial" panose="020B0604020202020204" pitchFamily="34" charset="0"/>
              </a:rPr>
              <a:t>A </a:t>
            </a:r>
            <a:r>
              <a:rPr lang="en-GB" sz="1400" kern="100" dirty="0">
                <a:effectLst/>
                <a:latin typeface="Arial" panose="020B0604020202020204" pitchFamily="34" charset="0"/>
                <a:ea typeface="Aptos" panose="020B0004020202020204" pitchFamily="34" charset="0"/>
                <a:cs typeface="Arial" panose="020B0604020202020204" pitchFamily="34" charset="0"/>
              </a:rPr>
              <a:t>foreign subsidy enabling an undertaking to submit an unduly advantageous tender on the basis of which the undertaking could be awarded the relevant contract.</a:t>
            </a:r>
          </a:p>
          <a:p>
            <a:endParaRPr lang="en-GB" dirty="0"/>
          </a:p>
        </p:txBody>
      </p:sp>
      <p:sp>
        <p:nvSpPr>
          <p:cNvPr id="5" name="Text Placeholder 2">
            <a:extLst>
              <a:ext uri="{FF2B5EF4-FFF2-40B4-BE49-F238E27FC236}">
                <a16:creationId xmlns:a16="http://schemas.microsoft.com/office/drawing/2014/main" id="{1D04F5F6-08FF-9880-EB99-BC20EAA98A21}"/>
              </a:ext>
            </a:extLst>
          </p:cNvPr>
          <p:cNvSpPr txBox="1">
            <a:spLocks/>
          </p:cNvSpPr>
          <p:nvPr/>
        </p:nvSpPr>
        <p:spPr>
          <a:xfrm>
            <a:off x="186595" y="262395"/>
            <a:ext cx="8672099"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GB" sz="2800" b="1" dirty="0"/>
              <a:t>FSR and the ‘Level Playing Field’</a:t>
            </a:r>
            <a:endParaRPr lang="en-US" sz="2800" b="1" dirty="0"/>
          </a:p>
        </p:txBody>
      </p:sp>
    </p:spTree>
    <p:extLst>
      <p:ext uri="{BB962C8B-B14F-4D97-AF65-F5344CB8AC3E}">
        <p14:creationId xmlns:p14="http://schemas.microsoft.com/office/powerpoint/2010/main" val="228989711"/>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8745130-C14A-845B-451C-D92A1753E781}"/>
              </a:ext>
            </a:extLst>
          </p:cNvPr>
          <p:cNvSpPr>
            <a:spLocks noGrp="1"/>
          </p:cNvSpPr>
          <p:nvPr>
            <p:ph type="body" idx="22"/>
          </p:nvPr>
        </p:nvSpPr>
        <p:spPr>
          <a:xfrm>
            <a:off x="186596" y="1031278"/>
            <a:ext cx="8672098" cy="3232747"/>
          </a:xfrm>
        </p:spPr>
        <p:txBody>
          <a:bodyPr>
            <a:normAutofit fontScale="85000" lnSpcReduction="10000"/>
          </a:bodyPr>
          <a:lstStyle/>
          <a:p>
            <a:pPr marL="284400" indent="-285750" algn="l">
              <a:lnSpc>
                <a:spcPct val="99000"/>
              </a:lnSpc>
              <a:buFont typeface="Arial" panose="020B0604020202020204" pitchFamily="34" charset="0"/>
              <a:buChar char="•"/>
            </a:pPr>
            <a:r>
              <a:rPr lang="en-GB" b="0" i="0" u="none" strike="noStrike" dirty="0">
                <a:solidFill>
                  <a:srgbClr val="002060"/>
                </a:solidFill>
                <a:effectLst/>
                <a:latin typeface="Arial" panose="020B0604020202020204" pitchFamily="34" charset="0"/>
                <a:cs typeface="Arial" panose="020B0604020202020204" pitchFamily="34" charset="0"/>
              </a:rPr>
              <a:t>FSR provides the EC with three new regulatory tools: </a:t>
            </a:r>
          </a:p>
          <a:p>
            <a:pPr marL="284400" lvl="1" indent="-285750">
              <a:lnSpc>
                <a:spcPct val="99000"/>
              </a:lnSpc>
              <a:spcBef>
                <a:spcPts val="1000"/>
              </a:spcBef>
              <a:buFont typeface="Arial" panose="020B0604020202020204" pitchFamily="34" charset="0"/>
              <a:buChar char="•"/>
            </a:pPr>
            <a:r>
              <a:rPr lang="en-GB" sz="1400" b="0" i="0" u="none" strike="noStrike" dirty="0">
                <a:solidFill>
                  <a:srgbClr val="002060"/>
                </a:solidFill>
                <a:effectLst/>
                <a:latin typeface="Arial" panose="020B0604020202020204" pitchFamily="34" charset="0"/>
                <a:cs typeface="Arial" panose="020B0604020202020204" pitchFamily="34" charset="0"/>
              </a:rPr>
              <a:t>(1) a notification requirement for certain M&amp;A transactions which is separate from the existing merger control and foreign direct investment (FDI) screening regimes, (2) a notification requirement for bidders seeking to participate in large public procurement procedures in the EU, and </a:t>
            </a:r>
          </a:p>
          <a:p>
            <a:pPr marL="284400" lvl="1" indent="-285750">
              <a:lnSpc>
                <a:spcPct val="99000"/>
              </a:lnSpc>
              <a:spcBef>
                <a:spcPts val="1000"/>
              </a:spcBef>
              <a:buFont typeface="Arial" panose="020B0604020202020204" pitchFamily="34" charset="0"/>
              <a:buChar char="•"/>
            </a:pPr>
            <a:r>
              <a:rPr lang="en-GB" sz="1400" b="0" i="0" u="none" strike="noStrike" dirty="0">
                <a:solidFill>
                  <a:srgbClr val="002060"/>
                </a:solidFill>
                <a:effectLst/>
                <a:latin typeface="Arial" panose="020B0604020202020204" pitchFamily="34" charset="0"/>
                <a:cs typeface="Arial" panose="020B0604020202020204" pitchFamily="34" charset="0"/>
              </a:rPr>
              <a:t>(3) an ex-officio tool giving the EC wide-ranging powers to investigate suspicious market conduct on its own initiative.</a:t>
            </a:r>
          </a:p>
          <a:p>
            <a:pPr marL="284400" indent="-285750">
              <a:lnSpc>
                <a:spcPct val="99000"/>
              </a:lnSpc>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In the case of concentrations, the Commission may initiate an in-depth investigation no later than 25 working days after the receipt of the complete notification. </a:t>
            </a:r>
          </a:p>
          <a:p>
            <a:pPr marL="284400" indent="-285750">
              <a:lnSpc>
                <a:spcPct val="99000"/>
              </a:lnSpc>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The in-depth investigation may not last more than 90 working days from the date the decision to initiate the in-depth investigation was issued. If no decision has been reached after 90 days, the concentration can be implemented. </a:t>
            </a:r>
          </a:p>
          <a:p>
            <a:pPr marL="284400" indent="-285750">
              <a:lnSpc>
                <a:spcPct val="99000"/>
              </a:lnSpc>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For public procurement procedures, the Commission has 20 working days from receipt of a complete notification to close its preliminary review or, where it suspects distortions, to initiate an in-depth investigation. </a:t>
            </a:r>
          </a:p>
          <a:p>
            <a:pPr marL="284400" indent="-285750">
              <a:lnSpc>
                <a:spcPct val="99000"/>
              </a:lnSpc>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It must issue a final decision within 110 working days from the receipt of the complete notification, thereby including the preliminary review phase.</a:t>
            </a:r>
            <a:br>
              <a:rPr lang="en-GB" dirty="0">
                <a:solidFill>
                  <a:srgbClr val="002060"/>
                </a:solidFill>
                <a:latin typeface="Arial" panose="020B0604020202020204" pitchFamily="34" charset="0"/>
                <a:cs typeface="Arial" panose="020B0604020202020204" pitchFamily="34" charset="0"/>
              </a:rPr>
            </a:br>
            <a:endParaRPr lang="en-US" dirty="0">
              <a:solidFill>
                <a:srgbClr val="002060"/>
              </a:solidFill>
              <a:latin typeface="Arial" panose="020B0604020202020204" pitchFamily="34" charset="0"/>
              <a:cs typeface="Arial" panose="020B0604020202020204" pitchFamily="34" charset="0"/>
            </a:endParaRPr>
          </a:p>
          <a:p>
            <a:endParaRPr lang="en-GB" dirty="0"/>
          </a:p>
        </p:txBody>
      </p:sp>
      <p:sp>
        <p:nvSpPr>
          <p:cNvPr id="5" name="Text Placeholder 5">
            <a:extLst>
              <a:ext uri="{FF2B5EF4-FFF2-40B4-BE49-F238E27FC236}">
                <a16:creationId xmlns:a16="http://schemas.microsoft.com/office/drawing/2014/main" id="{476D74FB-F17E-003C-CDE8-0E22DEA6360E}"/>
              </a:ext>
            </a:extLst>
          </p:cNvPr>
          <p:cNvSpPr txBox="1">
            <a:spLocks/>
          </p:cNvSpPr>
          <p:nvPr/>
        </p:nvSpPr>
        <p:spPr>
          <a:xfrm>
            <a:off x="186595" y="262395"/>
            <a:ext cx="8672099"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GB" sz="2800" b="1" dirty="0"/>
              <a:t>FSR and the ‘Level Playing Field’</a:t>
            </a:r>
            <a:endParaRPr lang="en-US" sz="2800" b="1" dirty="0"/>
          </a:p>
        </p:txBody>
      </p:sp>
    </p:spTree>
    <p:extLst>
      <p:ext uri="{BB962C8B-B14F-4D97-AF65-F5344CB8AC3E}">
        <p14:creationId xmlns:p14="http://schemas.microsoft.com/office/powerpoint/2010/main" val="3635210390"/>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EEF7E14-8324-0F25-8A3B-473A12D83B6B}"/>
              </a:ext>
            </a:extLst>
          </p:cNvPr>
          <p:cNvSpPr>
            <a:spLocks noGrp="1"/>
          </p:cNvSpPr>
          <p:nvPr>
            <p:ph type="body" idx="22"/>
          </p:nvPr>
        </p:nvSpPr>
        <p:spPr>
          <a:xfrm>
            <a:off x="186595" y="880024"/>
            <a:ext cx="8579269" cy="3384001"/>
          </a:xfrm>
        </p:spPr>
        <p:txBody>
          <a:bodyPr>
            <a:normAutofit fontScale="92500" lnSpcReduction="10000"/>
          </a:bodyPr>
          <a:lstStyle/>
          <a:p>
            <a:pPr marL="284400" indent="-285750">
              <a:lnSpc>
                <a:spcPct val="99000"/>
              </a:lnSpc>
              <a:buFont typeface="Arial" panose="020B0604020202020204" pitchFamily="34" charset="0"/>
              <a:buChar char="•"/>
            </a:pPr>
            <a:r>
              <a:rPr lang="en-GB" sz="1100" b="0" i="0" u="none" strike="noStrike" dirty="0">
                <a:solidFill>
                  <a:srgbClr val="002060"/>
                </a:solidFill>
                <a:effectLst/>
                <a:highlight>
                  <a:srgbClr val="FFFFFF"/>
                </a:highlight>
                <a:latin typeface="Arial" panose="020B0604020202020204" pitchFamily="34" charset="0"/>
                <a:cs typeface="Arial" panose="020B0604020202020204" pitchFamily="34" charset="0"/>
              </a:rPr>
              <a:t>In the first 100 days since the opening of the notification window, the EC has reviewed over 100 public tender notifications and 53 merger notifications. A third of the merger notifications have concerned investment fund acquirers. </a:t>
            </a:r>
            <a:r>
              <a:rPr lang="en-GB" sz="1100" b="0" i="0" u="none" strike="noStrike" dirty="0">
                <a:solidFill>
                  <a:srgbClr val="002060"/>
                </a:solidFill>
                <a:effectLst/>
                <a:latin typeface="Arial" panose="020B0604020202020204" pitchFamily="34" charset="0"/>
                <a:cs typeface="Arial" panose="020B0604020202020204" pitchFamily="34" charset="0"/>
              </a:rPr>
              <a:t>Of these 53 cases:</a:t>
            </a:r>
          </a:p>
          <a:p>
            <a:pPr marL="284400" lvl="1">
              <a:lnSpc>
                <a:spcPct val="99000"/>
              </a:lnSpc>
              <a:spcBef>
                <a:spcPts val="1000"/>
              </a:spcBef>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14 were formally notified;</a:t>
            </a:r>
            <a:br>
              <a:rPr lang="en-GB" sz="1100" b="0" i="0" u="none" strike="noStrike" dirty="0">
                <a:solidFill>
                  <a:srgbClr val="002060"/>
                </a:solidFill>
                <a:effectLst/>
                <a:latin typeface="Arial" panose="020B0604020202020204" pitchFamily="34" charset="0"/>
                <a:cs typeface="Arial" panose="020B0604020202020204" pitchFamily="34" charset="0"/>
              </a:rPr>
            </a:br>
            <a:r>
              <a:rPr lang="en-GB" sz="1100" b="0" i="0" u="none" strike="noStrike" dirty="0">
                <a:solidFill>
                  <a:srgbClr val="002060"/>
                </a:solidFill>
                <a:effectLst/>
                <a:latin typeface="Arial" panose="020B0604020202020204" pitchFamily="34" charset="0"/>
                <a:cs typeface="Arial" panose="020B0604020202020204" pitchFamily="34" charset="0"/>
              </a:rPr>
              <a:t> </a:t>
            </a:r>
          </a:p>
          <a:p>
            <a:pPr marL="284400" lvl="1">
              <a:lnSpc>
                <a:spcPct val="99000"/>
              </a:lnSpc>
              <a:spcBef>
                <a:spcPts val="1000"/>
              </a:spcBef>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9 cases have been closed following an initial investigation, of which no cases were referred for an in-depth investigation;</a:t>
            </a:r>
            <a:br>
              <a:rPr lang="en-GB" sz="1100" b="0" i="0" u="none" strike="noStrike" dirty="0">
                <a:solidFill>
                  <a:srgbClr val="002060"/>
                </a:solidFill>
                <a:effectLst/>
                <a:latin typeface="Arial" panose="020B0604020202020204" pitchFamily="34" charset="0"/>
                <a:cs typeface="Arial" panose="020B0604020202020204" pitchFamily="34" charset="0"/>
              </a:rPr>
            </a:br>
            <a:r>
              <a:rPr lang="en-GB" sz="1100" b="0" i="0" u="none" strike="noStrike" dirty="0">
                <a:solidFill>
                  <a:srgbClr val="002060"/>
                </a:solidFill>
                <a:effectLst/>
                <a:latin typeface="Arial" panose="020B0604020202020204" pitchFamily="34" charset="0"/>
                <a:cs typeface="Arial" panose="020B0604020202020204" pitchFamily="34" charset="0"/>
              </a:rPr>
              <a:t> </a:t>
            </a:r>
          </a:p>
          <a:p>
            <a:pPr marL="284400" lvl="1">
              <a:lnSpc>
                <a:spcPct val="99000"/>
              </a:lnSpc>
              <a:spcBef>
                <a:spcPts val="1000"/>
              </a:spcBef>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33 involved cross-border EU to non-EU transactions, 7 involved a cross-border transaction within the EU, 6 involved transactions within the same EU Member State, and 7 involved a cross-border transaction outside the EU; and</a:t>
            </a:r>
            <a:br>
              <a:rPr lang="en-GB" sz="1100" b="0" i="0" u="none" strike="noStrike" dirty="0">
                <a:solidFill>
                  <a:srgbClr val="002060"/>
                </a:solidFill>
                <a:effectLst/>
                <a:latin typeface="Arial" panose="020B0604020202020204" pitchFamily="34" charset="0"/>
                <a:cs typeface="Arial" panose="020B0604020202020204" pitchFamily="34" charset="0"/>
              </a:rPr>
            </a:br>
            <a:r>
              <a:rPr lang="en-GB" sz="1100" b="0" i="0" u="none" strike="noStrike" dirty="0">
                <a:solidFill>
                  <a:srgbClr val="002060"/>
                </a:solidFill>
                <a:effectLst/>
                <a:latin typeface="Arial" panose="020B0604020202020204" pitchFamily="34" charset="0"/>
                <a:cs typeface="Arial" panose="020B0604020202020204" pitchFamily="34" charset="0"/>
              </a:rPr>
              <a:t> </a:t>
            </a:r>
          </a:p>
          <a:p>
            <a:pPr marL="284400" lvl="1">
              <a:lnSpc>
                <a:spcPct val="99000"/>
              </a:lnSpc>
              <a:spcBef>
                <a:spcPts val="1000"/>
              </a:spcBef>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42 pre-notified cases were also subject to a parallel assessment under the EU merger regime, 5 were subject to a national merger procedure, and 26 were subject to foreign direct investment screening in one or several Member States.</a:t>
            </a:r>
            <a:endParaRPr lang="en-GB" sz="1100" b="0" i="0" u="none" strike="noStrike" dirty="0">
              <a:solidFill>
                <a:srgbClr val="002060"/>
              </a:solidFill>
              <a:effectLst/>
              <a:highlight>
                <a:srgbClr val="FFFFFF"/>
              </a:highlight>
              <a:latin typeface="Arial" panose="020B0604020202020204" pitchFamily="34" charset="0"/>
              <a:cs typeface="Arial" panose="020B0604020202020204" pitchFamily="34" charset="0"/>
            </a:endParaRPr>
          </a:p>
          <a:p>
            <a:pPr marL="284400" indent="-285750">
              <a:lnSpc>
                <a:spcPct val="99000"/>
              </a:lnSpc>
              <a:buFont typeface="Arial" panose="020B0604020202020204" pitchFamily="34" charset="0"/>
              <a:buChar char="•"/>
            </a:pPr>
            <a:r>
              <a:rPr lang="en-GB" sz="1100" b="0" i="0" u="none" strike="noStrike" dirty="0">
                <a:solidFill>
                  <a:srgbClr val="002060"/>
                </a:solidFill>
                <a:effectLst/>
                <a:highlight>
                  <a:srgbClr val="FFFFFF"/>
                </a:highlight>
                <a:latin typeface="Arial" panose="020B0604020202020204" pitchFamily="34" charset="0"/>
                <a:cs typeface="Arial" panose="020B0604020202020204" pitchFamily="34" charset="0"/>
              </a:rPr>
              <a:t>All but one of the EC in-depth and </a:t>
            </a:r>
            <a:r>
              <a:rPr lang="en-GB" sz="1100" b="0" i="1" u="none" strike="noStrike" dirty="0">
                <a:solidFill>
                  <a:srgbClr val="002060"/>
                </a:solidFill>
                <a:effectLst/>
                <a:latin typeface="Arial" panose="020B0604020202020204" pitchFamily="34" charset="0"/>
                <a:cs typeface="Arial" panose="020B0604020202020204" pitchFamily="34" charset="0"/>
              </a:rPr>
              <a:t>ex officio </a:t>
            </a:r>
            <a:r>
              <a:rPr lang="en-GB" sz="1100" b="0" i="0" u="none" strike="noStrike" dirty="0">
                <a:solidFill>
                  <a:srgbClr val="002060"/>
                </a:solidFill>
                <a:effectLst/>
                <a:highlight>
                  <a:srgbClr val="FFFFFF"/>
                </a:highlight>
                <a:latin typeface="Arial" panose="020B0604020202020204" pitchFamily="34" charset="0"/>
                <a:cs typeface="Arial" panose="020B0604020202020204" pitchFamily="34" charset="0"/>
              </a:rPr>
              <a:t>investigations to date have targeted Chinese companies that might have received potential subsidies from China.  While the FSR is designed to be country-neutral, Chinese subsidies are a focus because the EC is familiar with the role of subsidies in China’s economy (and recently updated its lengthy report</a:t>
            </a:r>
            <a:r>
              <a:rPr lang="en-GB" sz="1100" b="0" i="0" strike="noStrike" dirty="0">
                <a:solidFill>
                  <a:srgbClr val="002060"/>
                </a:solidFill>
                <a:effectLst/>
                <a:highlight>
                  <a:srgbClr val="FFFFFF"/>
                </a:highlight>
                <a:latin typeface="Arial" panose="020B0604020202020204" pitchFamily="34" charset="0"/>
                <a:cs typeface="Arial" panose="020B0604020202020204" pitchFamily="34" charset="0"/>
              </a:rPr>
              <a:t> </a:t>
            </a:r>
            <a:r>
              <a:rPr lang="en-GB" sz="1100" b="0" i="0" u="none" strike="noStrike" dirty="0">
                <a:solidFill>
                  <a:srgbClr val="002060"/>
                </a:solidFill>
                <a:effectLst/>
                <a:highlight>
                  <a:srgbClr val="FFFFFF"/>
                </a:highlight>
                <a:latin typeface="Arial" panose="020B0604020202020204" pitchFamily="34" charset="0"/>
                <a:cs typeface="Arial" panose="020B0604020202020204" pitchFamily="34" charset="0"/>
              </a:rPr>
              <a:t>on the subject).  The FSR preparatory documents themselves discussed perceived distortions from such subsidies, and cited examples involving Chinese businesses to illustrate the “regulatory gap” in mergers and public tenders.</a:t>
            </a:r>
            <a:endParaRPr lang="en-GB" sz="1100" dirty="0">
              <a:solidFill>
                <a:srgbClr val="002060"/>
              </a:solidFill>
              <a:highlight>
                <a:srgbClr val="FFFFFF"/>
              </a:highlight>
              <a:latin typeface="Arial" panose="020B0604020202020204" pitchFamily="34" charset="0"/>
              <a:cs typeface="Arial" panose="020B0604020202020204" pitchFamily="34" charset="0"/>
            </a:endParaRPr>
          </a:p>
          <a:p>
            <a:pPr marL="284400" indent="-285750">
              <a:lnSpc>
                <a:spcPct val="99000"/>
              </a:lnSpc>
              <a:buFont typeface="Arial" panose="020B0604020202020204" pitchFamily="34" charset="0"/>
              <a:buChar char="•"/>
            </a:pPr>
            <a:r>
              <a:rPr lang="en-GB" sz="1100" b="0" i="0" u="none" strike="noStrike" dirty="0">
                <a:solidFill>
                  <a:srgbClr val="002060"/>
                </a:solidFill>
                <a:effectLst/>
                <a:highlight>
                  <a:srgbClr val="FFFFFF"/>
                </a:highlight>
                <a:latin typeface="Arial" panose="020B0604020202020204" pitchFamily="34" charset="0"/>
                <a:cs typeface="Arial" panose="020B0604020202020204" pitchFamily="34" charset="0"/>
              </a:rPr>
              <a:t>The EC is particularly focused on tenderers and acquirers with state connections, such as state-owned enterprises, sovereign wealth funds, and government-owned investment funds. </a:t>
            </a:r>
            <a:endParaRPr lang="en-US" sz="1100" dirty="0">
              <a:solidFill>
                <a:srgbClr val="002060"/>
              </a:solidFill>
              <a:latin typeface="Arial" panose="020B0604020202020204" pitchFamily="34" charset="0"/>
              <a:cs typeface="Arial" panose="020B0604020202020204" pitchFamily="34" charset="0"/>
            </a:endParaRPr>
          </a:p>
          <a:p>
            <a:endParaRPr lang="en-GB" dirty="0"/>
          </a:p>
        </p:txBody>
      </p:sp>
      <p:sp>
        <p:nvSpPr>
          <p:cNvPr id="5" name="Text Placeholder 5">
            <a:extLst>
              <a:ext uri="{FF2B5EF4-FFF2-40B4-BE49-F238E27FC236}">
                <a16:creationId xmlns:a16="http://schemas.microsoft.com/office/drawing/2014/main" id="{C420CDBE-4EB9-ED89-BE46-E2547C375EF2}"/>
              </a:ext>
            </a:extLst>
          </p:cNvPr>
          <p:cNvSpPr txBox="1">
            <a:spLocks/>
          </p:cNvSpPr>
          <p:nvPr/>
        </p:nvSpPr>
        <p:spPr>
          <a:xfrm>
            <a:off x="186595" y="262395"/>
            <a:ext cx="8672099"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US" sz="2800" b="1" dirty="0"/>
              <a:t>Initial Enforcement Steps</a:t>
            </a:r>
          </a:p>
        </p:txBody>
      </p:sp>
    </p:spTree>
    <p:extLst>
      <p:ext uri="{BB962C8B-B14F-4D97-AF65-F5344CB8AC3E}">
        <p14:creationId xmlns:p14="http://schemas.microsoft.com/office/powerpoint/2010/main" val="2365071360"/>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4D97272-3270-4A1F-ECE8-CB92D8CC160E}"/>
              </a:ext>
            </a:extLst>
          </p:cNvPr>
          <p:cNvSpPr>
            <a:spLocks noGrp="1"/>
          </p:cNvSpPr>
          <p:nvPr>
            <p:ph type="body" idx="22"/>
          </p:nvPr>
        </p:nvSpPr>
        <p:spPr>
          <a:xfrm>
            <a:off x="186596" y="976277"/>
            <a:ext cx="8672098" cy="3287748"/>
          </a:xfrm>
        </p:spPr>
        <p:txBody>
          <a:bodyPr>
            <a:normAutofit/>
          </a:bodyPr>
          <a:lstStyle/>
          <a:p>
            <a:pPr algn="l"/>
            <a:r>
              <a:rPr lang="en-GB" sz="1400" b="0" i="0" u="none" strike="noStrike" dirty="0">
                <a:solidFill>
                  <a:srgbClr val="002060"/>
                </a:solidFill>
                <a:effectLst/>
                <a:latin typeface="Arial" panose="020B0604020202020204" pitchFamily="34" charset="0"/>
                <a:cs typeface="Arial" panose="020B0604020202020204" pitchFamily="34" charset="0"/>
              </a:rPr>
              <a:t>The European Commission asks wide-ranging questions, including:</a:t>
            </a:r>
          </a:p>
          <a:p>
            <a:pPr marL="285750" indent="-285750" algn="l">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S</a:t>
            </a:r>
            <a:r>
              <a:rPr lang="en-GB" sz="1400" b="0" i="0" u="none" strike="noStrike" dirty="0">
                <a:solidFill>
                  <a:srgbClr val="002060"/>
                </a:solidFill>
                <a:effectLst/>
                <a:latin typeface="Arial" panose="020B0604020202020204" pitchFamily="34" charset="0"/>
                <a:cs typeface="Arial" panose="020B0604020202020204" pitchFamily="34" charset="0"/>
              </a:rPr>
              <a:t>ources and details related to the financing of the deal. This has particularly been the case if there is any involvement of a non-EU country in the financing of the deal, but also if there is involvement of banks in which a non-EU country has a shareholding;</a:t>
            </a:r>
          </a:p>
          <a:p>
            <a:pPr marL="285750" indent="-285750" algn="l">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H</a:t>
            </a:r>
            <a:r>
              <a:rPr lang="en-GB" sz="1400" b="0" i="0" u="none" strike="noStrike" dirty="0">
                <a:solidFill>
                  <a:srgbClr val="002060"/>
                </a:solidFill>
                <a:effectLst/>
                <a:latin typeface="Arial" panose="020B0604020202020204" pitchFamily="34" charset="0"/>
                <a:cs typeface="Arial" panose="020B0604020202020204" pitchFamily="34" charset="0"/>
              </a:rPr>
              <a:t>ow the transaction originated (in particular if there was no structured bidding process);</a:t>
            </a:r>
          </a:p>
          <a:p>
            <a:pPr marL="285750" indent="-285750" algn="l">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H</a:t>
            </a:r>
            <a:r>
              <a:rPr lang="en-GB" sz="1400" b="0" i="0" u="none" strike="noStrike" dirty="0">
                <a:solidFill>
                  <a:srgbClr val="002060"/>
                </a:solidFill>
                <a:effectLst/>
                <a:latin typeface="Arial" panose="020B0604020202020204" pitchFamily="34" charset="0"/>
                <a:cs typeface="Arial" panose="020B0604020202020204" pitchFamily="34" charset="0"/>
              </a:rPr>
              <a:t>ow price was determined for the target and the correlation between the purchase price and the value of the target; and</a:t>
            </a:r>
          </a:p>
          <a:p>
            <a:pPr marL="285750" indent="-285750" algn="l">
              <a:buFont typeface="Arial" panose="020B0604020202020204" pitchFamily="34" charset="0"/>
              <a:buChar char="•"/>
            </a:pPr>
            <a:r>
              <a:rPr lang="en-GB" dirty="0">
                <a:solidFill>
                  <a:srgbClr val="002060"/>
                </a:solidFill>
                <a:latin typeface="Arial" panose="020B0604020202020204" pitchFamily="34" charset="0"/>
                <a:cs typeface="Arial" panose="020B0604020202020204" pitchFamily="34" charset="0"/>
              </a:rPr>
              <a:t>H</a:t>
            </a:r>
            <a:r>
              <a:rPr lang="en-GB" sz="1400" b="0" i="0" u="none" strike="noStrike" dirty="0">
                <a:solidFill>
                  <a:srgbClr val="002060"/>
                </a:solidFill>
                <a:effectLst/>
                <a:latin typeface="Arial" panose="020B0604020202020204" pitchFamily="34" charset="0"/>
                <a:cs typeface="Arial" panose="020B0604020202020204" pitchFamily="34" charset="0"/>
              </a:rPr>
              <a:t>ow the foreign financial contributions data collection was carried out by the Notifying Party(</a:t>
            </a:r>
            <a:r>
              <a:rPr lang="en-GB" sz="1400" b="0" i="0" u="none" strike="noStrike" dirty="0" err="1">
                <a:solidFill>
                  <a:srgbClr val="002060"/>
                </a:solidFill>
                <a:effectLst/>
                <a:latin typeface="Arial" panose="020B0604020202020204" pitchFamily="34" charset="0"/>
                <a:cs typeface="Arial" panose="020B0604020202020204" pitchFamily="34" charset="0"/>
              </a:rPr>
              <a:t>ies</a:t>
            </a:r>
            <a:r>
              <a:rPr lang="en-GB" sz="1400" b="0" i="0" u="none" strike="noStrike" dirty="0">
                <a:solidFill>
                  <a:srgbClr val="002060"/>
                </a:solidFill>
                <a:effectLst/>
                <a:latin typeface="Arial" panose="020B0604020202020204" pitchFamily="34" charset="0"/>
                <a:cs typeface="Arial" panose="020B0604020202020204" pitchFamily="34" charset="0"/>
              </a:rPr>
              <a:t>) and specific questions about the foreign financial contributions.</a:t>
            </a:r>
          </a:p>
          <a:p>
            <a:pPr marL="285750" indent="-285750" algn="l">
              <a:buFont typeface="Arial" panose="020B0604020202020204" pitchFamily="34" charset="0"/>
              <a:buChar char="•"/>
            </a:pPr>
            <a:r>
              <a:rPr lang="en-GB" sz="1400" b="0" i="0" u="none" strike="noStrike" dirty="0">
                <a:solidFill>
                  <a:srgbClr val="002060"/>
                </a:solidFill>
                <a:effectLst/>
                <a:latin typeface="Arial" panose="020B0604020202020204" pitchFamily="34" charset="0"/>
                <a:cs typeface="Arial" panose="020B0604020202020204" pitchFamily="34" charset="0"/>
              </a:rPr>
              <a:t>Detailed questions as to why notifying parties qualify for the disclosure exemptions (e.g., why they consider their contracts to be on market terms), but also on foreign financial contributions in non-EU countries where the notifying parties are below the disclosable minimum of EUR 45m</a:t>
            </a:r>
          </a:p>
          <a:p>
            <a:endParaRPr lang="en-GB" dirty="0"/>
          </a:p>
        </p:txBody>
      </p:sp>
      <p:sp>
        <p:nvSpPr>
          <p:cNvPr id="5" name="Text Placeholder 2">
            <a:extLst>
              <a:ext uri="{FF2B5EF4-FFF2-40B4-BE49-F238E27FC236}">
                <a16:creationId xmlns:a16="http://schemas.microsoft.com/office/drawing/2014/main" id="{11C14058-B3E9-CCDB-28E6-BEEB1E69F78A}"/>
              </a:ext>
            </a:extLst>
          </p:cNvPr>
          <p:cNvSpPr txBox="1">
            <a:spLocks/>
          </p:cNvSpPr>
          <p:nvPr/>
        </p:nvSpPr>
        <p:spPr>
          <a:xfrm>
            <a:off x="186595" y="262395"/>
            <a:ext cx="8672099"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US" sz="2800" b="1" dirty="0"/>
              <a:t>Initial Enforcement Steps</a:t>
            </a:r>
          </a:p>
          <a:p>
            <a:pPr hangingPunct="1"/>
            <a:endParaRPr lang="en-US" sz="2800" dirty="0"/>
          </a:p>
        </p:txBody>
      </p:sp>
    </p:spTree>
    <p:extLst>
      <p:ext uri="{BB962C8B-B14F-4D97-AF65-F5344CB8AC3E}">
        <p14:creationId xmlns:p14="http://schemas.microsoft.com/office/powerpoint/2010/main" val="53403705"/>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E0A186E-BF68-3A3C-855E-6973E100B036}"/>
              </a:ext>
            </a:extLst>
          </p:cNvPr>
          <p:cNvSpPr>
            <a:spLocks noGrp="1"/>
          </p:cNvSpPr>
          <p:nvPr>
            <p:ph type="body" idx="22"/>
          </p:nvPr>
        </p:nvSpPr>
        <p:spPr>
          <a:xfrm>
            <a:off x="186596" y="845648"/>
            <a:ext cx="8672098" cy="4180114"/>
          </a:xfrm>
        </p:spPr>
        <p:txBody>
          <a:bodyPr>
            <a:normAutofit fontScale="92500" lnSpcReduction="20000"/>
          </a:bodyPr>
          <a:lstStyle/>
          <a:p>
            <a:pPr marL="171450" indent="-171450" algn="l" fontAlgn="base">
              <a:buFont typeface="Arial" panose="020B0604020202020204" pitchFamily="34" charset="0"/>
              <a:buChar char="•"/>
            </a:pPr>
            <a:r>
              <a:rPr lang="en-GB" sz="1100" dirty="0">
                <a:solidFill>
                  <a:srgbClr val="002060"/>
                </a:solidFill>
                <a:latin typeface="Arial" panose="020B0604020202020204" pitchFamily="34" charset="0"/>
                <a:cs typeface="Arial" panose="020B0604020202020204" pitchFamily="34" charset="0"/>
              </a:rPr>
              <a:t>T</a:t>
            </a:r>
            <a:r>
              <a:rPr lang="en-GB" sz="1100" b="0" i="0" u="none" strike="noStrike" dirty="0">
                <a:solidFill>
                  <a:srgbClr val="002060"/>
                </a:solidFill>
                <a:effectLst/>
                <a:latin typeface="Arial" panose="020B0604020202020204" pitchFamily="34" charset="0"/>
                <a:cs typeface="Arial" panose="020B0604020202020204" pitchFamily="34" charset="0"/>
              </a:rPr>
              <a:t>wo </a:t>
            </a:r>
            <a:r>
              <a:rPr lang="en-GB" sz="1100" b="0" i="1" u="none" strike="noStrike" dirty="0">
                <a:solidFill>
                  <a:srgbClr val="002060"/>
                </a:solidFill>
                <a:effectLst/>
                <a:latin typeface="Arial" panose="020B0604020202020204" pitchFamily="34" charset="0"/>
                <a:cs typeface="Arial" panose="020B0604020202020204" pitchFamily="34" charset="0"/>
              </a:rPr>
              <a:t>ex officio </a:t>
            </a:r>
            <a:r>
              <a:rPr lang="en-GB" sz="1100" b="0" i="0" u="none" strike="noStrike" dirty="0">
                <a:solidFill>
                  <a:srgbClr val="002060"/>
                </a:solidFill>
                <a:effectLst/>
                <a:latin typeface="Arial" panose="020B0604020202020204" pitchFamily="34" charset="0"/>
                <a:cs typeface="Arial" panose="020B0604020202020204" pitchFamily="34" charset="0"/>
              </a:rPr>
              <a:t>investigations in (</a:t>
            </a:r>
            <a:r>
              <a:rPr lang="en-GB" sz="1100" b="0" i="0" u="none" strike="noStrike" dirty="0" err="1">
                <a:solidFill>
                  <a:srgbClr val="002060"/>
                </a:solidFill>
                <a:effectLst/>
                <a:latin typeface="Arial" panose="020B0604020202020204" pitchFamily="34" charset="0"/>
                <a:cs typeface="Arial" panose="020B0604020202020204" pitchFamily="34" charset="0"/>
              </a:rPr>
              <a:t>i</a:t>
            </a:r>
            <a:r>
              <a:rPr lang="en-GB" sz="1100" b="0" i="0" u="none" strike="noStrike" dirty="0">
                <a:solidFill>
                  <a:srgbClr val="002060"/>
                </a:solidFill>
                <a:effectLst/>
                <a:latin typeface="Arial" panose="020B0604020202020204" pitchFamily="34" charset="0"/>
                <a:cs typeface="Arial" panose="020B0604020202020204" pitchFamily="34" charset="0"/>
              </a:rPr>
              <a:t>) wind turbine supplies for wind parks in Spain, Greece, France, Romania, and Bulgaria; and (ii) security equipment, including a dawn-raid at the producer’s premises in the Netherlands and Poland.</a:t>
            </a:r>
          </a:p>
          <a:p>
            <a:pPr marL="171450" indent="-171450" algn="l" fontAlgn="base">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Three in-depth investigations following public tenders notifications for (</a:t>
            </a:r>
            <a:r>
              <a:rPr lang="en-GB" sz="1100" b="0" i="0" u="none" strike="noStrike" dirty="0" err="1">
                <a:solidFill>
                  <a:srgbClr val="002060"/>
                </a:solidFill>
                <a:effectLst/>
                <a:latin typeface="Arial" panose="020B0604020202020204" pitchFamily="34" charset="0"/>
                <a:cs typeface="Arial" panose="020B0604020202020204" pitchFamily="34" charset="0"/>
              </a:rPr>
              <a:t>i</a:t>
            </a:r>
            <a:r>
              <a:rPr lang="en-GB" sz="1100" b="0" i="0" u="none" strike="noStrike" dirty="0">
                <a:solidFill>
                  <a:srgbClr val="002060"/>
                </a:solidFill>
                <a:effectLst/>
                <a:latin typeface="Arial" panose="020B0604020202020204" pitchFamily="34" charset="0"/>
                <a:cs typeface="Arial" panose="020B0604020202020204" pitchFamily="34" charset="0"/>
              </a:rPr>
              <a:t>) solar photovoltaic supplies in Romania (two suppliers); and (ii) electric “push-pull” trains in Bulgaria.</a:t>
            </a:r>
          </a:p>
          <a:p>
            <a:pPr marL="171450" indent="-171450" algn="l" fontAlgn="base">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One in-depth investigation into an acquisition in the telecom sector by a State-controlled telecommunication operator based in the United Arab Emirates.</a:t>
            </a:r>
          </a:p>
          <a:p>
            <a:pPr marL="285750" indent="-285750" algn="just">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In February 2024, Commission opened an in-depth investigation</a:t>
            </a:r>
            <a:r>
              <a:rPr lang="en-GB" sz="1100" b="0" i="0" strike="noStrike" dirty="0">
                <a:solidFill>
                  <a:srgbClr val="002060"/>
                </a:solidFill>
                <a:effectLst/>
                <a:latin typeface="Arial" panose="020B0604020202020204" pitchFamily="34" charset="0"/>
                <a:cs typeface="Arial" panose="020B0604020202020204" pitchFamily="34" charset="0"/>
              </a:rPr>
              <a:t> </a:t>
            </a:r>
            <a:r>
              <a:rPr lang="en-GB" sz="1100" b="0" i="0" u="none" strike="noStrike" dirty="0">
                <a:solidFill>
                  <a:srgbClr val="002060"/>
                </a:solidFill>
                <a:effectLst/>
                <a:latin typeface="Arial" panose="020B0604020202020204" pitchFamily="34" charset="0"/>
                <a:cs typeface="Arial" panose="020B0604020202020204" pitchFamily="34" charset="0"/>
              </a:rPr>
              <a:t>into the Chinese State-owned company </a:t>
            </a:r>
            <a:r>
              <a:rPr lang="en-GB" sz="1100" b="0" i="0" u="sng" strike="noStrike" dirty="0">
                <a:solidFill>
                  <a:srgbClr val="002060"/>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CRRC Qingdao Sifang Locomotive Co.</a:t>
            </a:r>
            <a:r>
              <a:rPr lang="en-GB" sz="1100" b="0" i="0" u="none" strike="noStrike" dirty="0">
                <a:solidFill>
                  <a:srgbClr val="002060"/>
                </a:solidFill>
                <a:effectLst/>
                <a:latin typeface="Arial" panose="020B0604020202020204" pitchFamily="34" charset="0"/>
                <a:cs typeface="Arial" panose="020B0604020202020204" pitchFamily="34" charset="0"/>
              </a:rPr>
              <a:t> (“CRRC”). </a:t>
            </a:r>
          </a:p>
          <a:p>
            <a:pPr marL="828675" lvl="1" indent="-285750" algn="just">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Bulgarian public procurement procedure for the purchase of rolling stock, worth € 614 million, for which CRRC and a Spanish company submitted tenders. </a:t>
            </a:r>
          </a:p>
          <a:p>
            <a:pPr marL="828675" lvl="1" indent="-285750" algn="just">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Bulgarian contracting authority decided to initiate a closed (negotiation) procedure without prior publication, in which CRRC and its Spanish competitor participated. </a:t>
            </a:r>
          </a:p>
          <a:p>
            <a:pPr marL="828675" lvl="1" indent="-285750" algn="just">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CRRC submitted a renewed tender in January 2024 and subsequently notified the Commission pursuant to the FSR. In this notification, CRRC indicated that it had not received any foreign contributions within the meaning of the FSR.</a:t>
            </a:r>
          </a:p>
          <a:p>
            <a:pPr marL="828675" lvl="1" indent="-285750" algn="just">
              <a:buFont typeface="Arial" panose="020B0604020202020204" pitchFamily="34" charset="0"/>
              <a:buChar char="•"/>
            </a:pPr>
            <a:r>
              <a:rPr lang="en-GB" sz="1100" b="0" dirty="0">
                <a:solidFill>
                  <a:srgbClr val="002060"/>
                </a:solidFill>
                <a:latin typeface="Arial" panose="020B0604020202020204" pitchFamily="34" charset="0"/>
                <a:cs typeface="Arial" panose="020B0604020202020204" pitchFamily="34" charset="0"/>
              </a:rPr>
              <a:t>2 </a:t>
            </a:r>
            <a:r>
              <a:rPr lang="en-GB" sz="1100" b="0" i="0" u="none" strike="noStrike" dirty="0">
                <a:solidFill>
                  <a:srgbClr val="002060"/>
                </a:solidFill>
                <a:effectLst/>
                <a:latin typeface="Arial" panose="020B0604020202020204" pitchFamily="34" charset="0"/>
                <a:cs typeface="Arial" panose="020B0604020202020204" pitchFamily="34" charset="0"/>
              </a:rPr>
              <a:t>days after the notification, Commission sent a request for information to CRRC. The Commission considered it justified to open an in-depth investigation, since there were sufficient indications that CRRC has been granted foreign subsidies that could potentially distort the internal market. </a:t>
            </a:r>
          </a:p>
          <a:p>
            <a:pPr marL="171450" indent="-171450" algn="l">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CRRC allegedly received EUR 1.745 billion of foreign financial contributions which was five times larger than the bid, which were not disclosed in the Form FS-PP; and</a:t>
            </a:r>
          </a:p>
          <a:p>
            <a:pPr marL="171450" indent="-171450" algn="l">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CRRC's offer was allegedly "substantially lower" than the bid of the only other bidder.</a:t>
            </a:r>
          </a:p>
          <a:p>
            <a:pPr marL="171450" indent="-171450" algn="l">
              <a:buFont typeface="Arial" panose="020B0604020202020204" pitchFamily="34" charset="0"/>
              <a:buChar char="•"/>
            </a:pPr>
            <a:r>
              <a:rPr lang="en-GB" sz="1100" b="0" i="0" u="none" strike="noStrike" dirty="0">
                <a:solidFill>
                  <a:srgbClr val="002060"/>
                </a:solidFill>
                <a:effectLst/>
                <a:latin typeface="Arial" panose="020B0604020202020204" pitchFamily="34" charset="0"/>
                <a:cs typeface="Arial" panose="020B0604020202020204" pitchFamily="34" charset="0"/>
              </a:rPr>
              <a:t>A contributing element to the opening of the investigation appears to have been the European Commission's view that CRRC did not provide complete information.</a:t>
            </a:r>
          </a:p>
          <a:p>
            <a:br>
              <a:rPr lang="en-GB" sz="900" dirty="0">
                <a:solidFill>
                  <a:srgbClr val="002060"/>
                </a:solidFill>
                <a:latin typeface="Arial" panose="020B0604020202020204" pitchFamily="34" charset="0"/>
                <a:cs typeface="Arial" panose="020B0604020202020204" pitchFamily="34" charset="0"/>
              </a:rPr>
            </a:br>
            <a:endParaRPr lang="en-GB" sz="900" b="0" i="0" u="none" strike="noStrike" dirty="0">
              <a:solidFill>
                <a:srgbClr val="002060"/>
              </a:solidFill>
              <a:effectLst/>
              <a:latin typeface="Arial" panose="020B0604020202020204" pitchFamily="34" charset="0"/>
              <a:cs typeface="Arial" panose="020B0604020202020204" pitchFamily="34" charset="0"/>
            </a:endParaRPr>
          </a:p>
          <a:p>
            <a:endParaRPr lang="en-GB" dirty="0"/>
          </a:p>
        </p:txBody>
      </p:sp>
      <p:sp>
        <p:nvSpPr>
          <p:cNvPr id="5" name="Text Placeholder 4">
            <a:extLst>
              <a:ext uri="{FF2B5EF4-FFF2-40B4-BE49-F238E27FC236}">
                <a16:creationId xmlns:a16="http://schemas.microsoft.com/office/drawing/2014/main" id="{DEA74807-17EE-DFB0-4DC5-037D00425EA7}"/>
              </a:ext>
            </a:extLst>
          </p:cNvPr>
          <p:cNvSpPr txBox="1">
            <a:spLocks/>
          </p:cNvSpPr>
          <p:nvPr/>
        </p:nvSpPr>
        <p:spPr>
          <a:xfrm>
            <a:off x="186595" y="262395"/>
            <a:ext cx="8672099"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US" sz="2800" b="1" dirty="0"/>
              <a:t>Initial Enforcement Steps</a:t>
            </a:r>
          </a:p>
        </p:txBody>
      </p:sp>
    </p:spTree>
    <p:extLst>
      <p:ext uri="{BB962C8B-B14F-4D97-AF65-F5344CB8AC3E}">
        <p14:creationId xmlns:p14="http://schemas.microsoft.com/office/powerpoint/2010/main" val="836673565"/>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53610F2-6237-FE10-303C-8DAB909E010F}"/>
              </a:ext>
            </a:extLst>
          </p:cNvPr>
          <p:cNvSpPr txBox="1">
            <a:spLocks/>
          </p:cNvSpPr>
          <p:nvPr/>
        </p:nvSpPr>
        <p:spPr>
          <a:xfrm>
            <a:off x="240632" y="262395"/>
            <a:ext cx="8618062"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US" sz="2800" b="1" dirty="0"/>
              <a:t>Initial Enforcement Steps</a:t>
            </a:r>
          </a:p>
        </p:txBody>
      </p:sp>
      <p:sp>
        <p:nvSpPr>
          <p:cNvPr id="6" name="Text Placeholder 3">
            <a:extLst>
              <a:ext uri="{FF2B5EF4-FFF2-40B4-BE49-F238E27FC236}">
                <a16:creationId xmlns:a16="http://schemas.microsoft.com/office/drawing/2014/main" id="{1FCCC2BF-F125-4C91-C03D-0F49437A6E7B}"/>
              </a:ext>
            </a:extLst>
          </p:cNvPr>
          <p:cNvSpPr>
            <a:spLocks noGrp="1"/>
          </p:cNvSpPr>
          <p:nvPr>
            <p:ph type="body" idx="22"/>
          </p:nvPr>
        </p:nvSpPr>
        <p:spPr>
          <a:xfrm>
            <a:off x="187325" y="983152"/>
            <a:ext cx="8564790" cy="3280873"/>
          </a:xfrm>
        </p:spPr>
        <p:txBody>
          <a:bodyPr>
            <a:normAutofit/>
          </a:bodyPr>
          <a:lstStyle/>
          <a:p>
            <a:pPr marL="285750" indent="-285750" algn="just">
              <a:buFont typeface="Arial" panose="020B0604020202020204" pitchFamily="34" charset="0"/>
              <a:buChar char="•"/>
            </a:pPr>
            <a:r>
              <a:rPr lang="en-GB" b="0" i="0" u="none" strike="noStrike" dirty="0">
                <a:solidFill>
                  <a:srgbClr val="002060"/>
                </a:solidFill>
                <a:effectLst/>
                <a:latin typeface="Arial" panose="020B0604020202020204" pitchFamily="34" charset="0"/>
                <a:cs typeface="Arial" panose="020B0604020202020204" pitchFamily="34" charset="0"/>
              </a:rPr>
              <a:t>In April 2024, the Commission opened two additional Phase 2 investigations related to tenders for solar photovoltaic solutions. The Commission’s intervention in these cases reportedly led to the withdrawal of Chinese tenderers from the procurement procedures, significantly impacting the market dynamics.</a:t>
            </a:r>
          </a:p>
          <a:p>
            <a:pPr marL="285750" indent="-285750" algn="just">
              <a:buFont typeface="Arial" panose="020B0604020202020204" pitchFamily="34" charset="0"/>
              <a:buChar char="•"/>
            </a:pPr>
            <a:endParaRPr lang="en-GB" b="0" i="0" u="none" strike="noStrike" dirty="0">
              <a:solidFill>
                <a:srgbClr val="002060"/>
              </a:solidFill>
              <a:effectLst/>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b="0" i="0" u="none" strike="noStrike" dirty="0">
                <a:solidFill>
                  <a:srgbClr val="002060"/>
                </a:solidFill>
                <a:effectLst/>
                <a:latin typeface="Arial" panose="020B0604020202020204" pitchFamily="34" charset="0"/>
                <a:cs typeface="Arial" panose="020B0604020202020204" pitchFamily="34" charset="0"/>
              </a:rPr>
              <a:t>In April 2024, the Commission continued its intervention in the green energy sector by initiating its first-ever ex officio case, targeting the supply of wind turbines for wind park projects in different Member States </a:t>
            </a:r>
          </a:p>
          <a:p>
            <a:pPr marL="285750" indent="-285750" algn="just">
              <a:buFont typeface="Arial" panose="020B0604020202020204" pitchFamily="34" charset="0"/>
              <a:buChar char="•"/>
            </a:pPr>
            <a:endParaRPr lang="en-GB" b="0" i="0" u="none" strike="noStrike" dirty="0">
              <a:solidFill>
                <a:srgbClr val="002060"/>
              </a:solidFill>
              <a:effectLst/>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b="0" i="0" u="none" strike="noStrike" dirty="0">
                <a:solidFill>
                  <a:srgbClr val="002060"/>
                </a:solidFill>
                <a:effectLst/>
                <a:latin typeface="Arial" panose="020B0604020202020204" pitchFamily="34" charset="0"/>
                <a:cs typeface="Arial" panose="020B0604020202020204" pitchFamily="34" charset="0"/>
              </a:rPr>
              <a:t>In April 2024, the Commission conducted dawn raids of subsidiaries in the Netherlands and Poland of a Chinese supplier of security equipment components marked the opening of the second ex officio investigation</a:t>
            </a:r>
          </a:p>
          <a:p>
            <a:endParaRPr lang="en-US" sz="1600" dirty="0"/>
          </a:p>
        </p:txBody>
      </p:sp>
    </p:spTree>
    <p:extLst>
      <p:ext uri="{BB962C8B-B14F-4D97-AF65-F5344CB8AC3E}">
        <p14:creationId xmlns:p14="http://schemas.microsoft.com/office/powerpoint/2010/main" val="4097239149"/>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53A1CBF-6AC5-B762-E7AA-F9A3CFB5BFFD}"/>
              </a:ext>
            </a:extLst>
          </p:cNvPr>
          <p:cNvSpPr>
            <a:spLocks noGrp="1"/>
          </p:cNvSpPr>
          <p:nvPr>
            <p:ph type="body" idx="22"/>
          </p:nvPr>
        </p:nvSpPr>
        <p:spPr>
          <a:xfrm>
            <a:off x="186596" y="976277"/>
            <a:ext cx="8586144" cy="3287748"/>
          </a:xfrm>
        </p:spPr>
        <p:txBody>
          <a:bodyPr>
            <a:normAutofit fontScale="92500" lnSpcReduction="20000"/>
          </a:bodyPr>
          <a:lstStyle/>
          <a:p>
            <a:pPr marL="285750" indent="-285750" algn="l">
              <a:buFont typeface="Arial" panose="020B0604020202020204" pitchFamily="34" charset="0"/>
              <a:buChar char="•"/>
            </a:pPr>
            <a:r>
              <a:rPr lang="en-GB" i="0" u="none" strike="noStrike" dirty="0">
                <a:solidFill>
                  <a:srgbClr val="002060"/>
                </a:solidFill>
                <a:effectLst/>
                <a:latin typeface="Arial" panose="020B0604020202020204" pitchFamily="34" charset="0"/>
                <a:cs typeface="Arial" panose="020B0604020202020204" pitchFamily="34" charset="0"/>
              </a:rPr>
              <a:t>The EC referred the acquisition of the Czech telecom operator PPF Telecom Group B.V. by the Emirates Telecommunications Group Company PJSC to “Phase 2” of the FSR investigation.</a:t>
            </a:r>
          </a:p>
          <a:p>
            <a:pPr marL="285750" indent="-285750">
              <a:buFont typeface="Arial" panose="020B0604020202020204" pitchFamily="34" charset="0"/>
              <a:buChar char="•"/>
            </a:pPr>
            <a:r>
              <a:rPr lang="en-GB" i="0" u="none" strike="noStrike" dirty="0">
                <a:solidFill>
                  <a:srgbClr val="002060"/>
                </a:solidFill>
                <a:effectLst/>
                <a:highlight>
                  <a:srgbClr val="FFFFFF"/>
                </a:highlight>
                <a:latin typeface="Arial" panose="020B0604020202020204" pitchFamily="34" charset="0"/>
                <a:cs typeface="Arial" panose="020B0604020202020204" pitchFamily="34" charset="0"/>
              </a:rPr>
              <a:t>EC’s in-depth M&amp;A case focuses on alleged subsidies that directly facilitated the transaction (an unlimited guarantee from the UAE and a loan from UAE-controlled banks)</a:t>
            </a:r>
            <a:endParaRPr lang="en-GB" i="0" u="none" strike="noStrike" dirty="0">
              <a:solidFill>
                <a:srgbClr val="002060"/>
              </a:solidFill>
              <a:effectLst/>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GB" i="0" u="none" strike="noStrike" dirty="0">
                <a:solidFill>
                  <a:srgbClr val="002060"/>
                </a:solidFill>
                <a:effectLst/>
                <a:latin typeface="Arial" panose="020B0604020202020204" pitchFamily="34" charset="0"/>
                <a:cs typeface="Arial" panose="020B0604020202020204" pitchFamily="34" charset="0"/>
              </a:rPr>
              <a:t>The buyer, is a state-controlled telecommunications operator based in the United Arab Emirates and provides telecommunications services such as mobile phone service. </a:t>
            </a:r>
          </a:p>
          <a:p>
            <a:pPr marL="285750" indent="-285750" algn="l">
              <a:buFont typeface="Arial" panose="020B0604020202020204" pitchFamily="34" charset="0"/>
              <a:buChar char="•"/>
            </a:pPr>
            <a:r>
              <a:rPr lang="en-GB" i="0" u="none" strike="noStrike" dirty="0">
                <a:solidFill>
                  <a:srgbClr val="002060"/>
                </a:solidFill>
                <a:effectLst/>
                <a:latin typeface="Arial" panose="020B0604020202020204" pitchFamily="34" charset="0"/>
                <a:cs typeface="Arial" panose="020B0604020202020204" pitchFamily="34" charset="0"/>
              </a:rPr>
              <a:t>EC suspects that </a:t>
            </a:r>
            <a:r>
              <a:rPr lang="en-GB" dirty="0">
                <a:solidFill>
                  <a:srgbClr val="002060"/>
                </a:solidFill>
                <a:latin typeface="Arial" panose="020B0604020202020204" pitchFamily="34" charset="0"/>
                <a:cs typeface="Arial" panose="020B0604020202020204" pitchFamily="34" charset="0"/>
              </a:rPr>
              <a:t>the buyer</a:t>
            </a:r>
            <a:r>
              <a:rPr lang="en-GB" i="0" u="none" strike="noStrike" dirty="0">
                <a:solidFill>
                  <a:srgbClr val="002060"/>
                </a:solidFill>
                <a:effectLst/>
                <a:latin typeface="Arial" panose="020B0604020202020204" pitchFamily="34" charset="0"/>
                <a:cs typeface="Arial" panose="020B0604020202020204" pitchFamily="34" charset="0"/>
              </a:rPr>
              <a:t> has received distortive subsidies in the form of an unlimited guarantee from the UAE and a loan from UAE-controlled banks directly facilitating the transaction. </a:t>
            </a:r>
          </a:p>
          <a:p>
            <a:pPr marL="285750" indent="-285750" algn="l">
              <a:buFont typeface="Arial" panose="020B0604020202020204" pitchFamily="34" charset="0"/>
              <a:buChar char="•"/>
            </a:pPr>
            <a:r>
              <a:rPr lang="en-GB" i="0" u="none" strike="noStrike" dirty="0">
                <a:solidFill>
                  <a:srgbClr val="002060"/>
                </a:solidFill>
                <a:effectLst/>
                <a:latin typeface="Arial" panose="020B0604020202020204" pitchFamily="34" charset="0"/>
                <a:cs typeface="Arial" panose="020B0604020202020204" pitchFamily="34" charset="0"/>
              </a:rPr>
              <a:t>Should the EC’s concerns be confirmed, the EC could prohibit the transaction or approve it only under certain conditions, such as the repayment of the subsidies.</a:t>
            </a:r>
          </a:p>
          <a:p>
            <a:pPr marL="285750" indent="-285750" algn="l">
              <a:buFont typeface="Arial" panose="020B0604020202020204" pitchFamily="34" charset="0"/>
              <a:buChar char="•"/>
            </a:pPr>
            <a:r>
              <a:rPr lang="en-GB" b="0" i="0" u="none" strike="noStrike" dirty="0">
                <a:solidFill>
                  <a:srgbClr val="002060"/>
                </a:solidFill>
                <a:effectLst/>
                <a:highlight>
                  <a:srgbClr val="FFFFFF"/>
                </a:highlight>
                <a:latin typeface="Arial" panose="020B0604020202020204" pitchFamily="34" charset="0"/>
                <a:cs typeface="Arial" panose="020B0604020202020204" pitchFamily="34" charset="0"/>
              </a:rPr>
              <a:t>As regards the acquisition process, the EC assesses whether the foreign subsidies altered the outcome of that process by allowing the buyer to deter or outbid other potential buyers and/or by allowing the buyer to acquire PPF in the first place.</a:t>
            </a:r>
          </a:p>
          <a:p>
            <a:pPr marL="285750" indent="-285750" algn="l">
              <a:buFont typeface="Arial" panose="020B0604020202020204" pitchFamily="34" charset="0"/>
              <a:buChar char="•"/>
            </a:pPr>
            <a:r>
              <a:rPr lang="en-GB" b="0" i="0" u="none" strike="noStrike" dirty="0">
                <a:solidFill>
                  <a:srgbClr val="002060"/>
                </a:solidFill>
                <a:effectLst/>
                <a:highlight>
                  <a:srgbClr val="FFFFFF"/>
                </a:highlight>
                <a:latin typeface="Arial" panose="020B0604020202020204" pitchFamily="34" charset="0"/>
                <a:cs typeface="Arial" panose="020B0604020202020204" pitchFamily="34" charset="0"/>
              </a:rPr>
              <a:t>With regard to the market in which the merged entity will operate post-closing, the EC will have to make a prediction of the market conditions and the EC will have to demonstrate the link between the subsidies and the distortion of competition.</a:t>
            </a:r>
            <a:endParaRPr lang="en-GB" dirty="0"/>
          </a:p>
        </p:txBody>
      </p:sp>
      <p:sp>
        <p:nvSpPr>
          <p:cNvPr id="5" name="Text Placeholder 4">
            <a:extLst>
              <a:ext uri="{FF2B5EF4-FFF2-40B4-BE49-F238E27FC236}">
                <a16:creationId xmlns:a16="http://schemas.microsoft.com/office/drawing/2014/main" id="{084F1DCB-54E2-F690-3F15-3C2BA1A4CFDE}"/>
              </a:ext>
            </a:extLst>
          </p:cNvPr>
          <p:cNvSpPr txBox="1">
            <a:spLocks/>
          </p:cNvSpPr>
          <p:nvPr/>
        </p:nvSpPr>
        <p:spPr>
          <a:xfrm>
            <a:off x="186595" y="262395"/>
            <a:ext cx="8672099"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US" sz="2800" b="1" dirty="0"/>
              <a:t>Initial Enforcement Steps</a:t>
            </a:r>
          </a:p>
        </p:txBody>
      </p:sp>
    </p:spTree>
    <p:extLst>
      <p:ext uri="{BB962C8B-B14F-4D97-AF65-F5344CB8AC3E}">
        <p14:creationId xmlns:p14="http://schemas.microsoft.com/office/powerpoint/2010/main" val="3262769676"/>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259DF38-5868-A247-C81C-ECF7A83E2A4C}"/>
              </a:ext>
            </a:extLst>
          </p:cNvPr>
          <p:cNvSpPr>
            <a:spLocks noGrp="1"/>
          </p:cNvSpPr>
          <p:nvPr>
            <p:ph type="body" idx="22"/>
          </p:nvPr>
        </p:nvSpPr>
        <p:spPr>
          <a:xfrm>
            <a:off x="186595" y="990027"/>
            <a:ext cx="8483017" cy="3273998"/>
          </a:xfrm>
        </p:spPr>
        <p:txBody>
          <a:bodyPr>
            <a:normAutofit lnSpcReduction="10000"/>
          </a:bodyPr>
          <a:lstStyle/>
          <a:p>
            <a:pPr marL="285750" indent="-285750">
              <a:buFont typeface="Arial" panose="020B0604020202020204" pitchFamily="34" charset="0"/>
              <a:buChar char="•"/>
            </a:pPr>
            <a:r>
              <a:rPr lang="en-GB" b="0" i="0" u="none" strike="noStrike" dirty="0">
                <a:solidFill>
                  <a:srgbClr val="002060"/>
                </a:solidFill>
                <a:effectLst/>
                <a:highlight>
                  <a:srgbClr val="FFFFFF"/>
                </a:highlight>
                <a:latin typeface="Arial" panose="020B0604020202020204" pitchFamily="34" charset="0"/>
                <a:cs typeface="Arial" panose="020B0604020202020204" pitchFamily="34" charset="0"/>
              </a:rPr>
              <a:t>To show that subsidies enabled an unduly advantageous tender, the EC compares the value of subsidies received to the value of the tender or the public contract.  </a:t>
            </a:r>
          </a:p>
          <a:p>
            <a:pPr marL="828675" lvl="1" indent="-285750">
              <a:buFont typeface="Arial" panose="020B0604020202020204" pitchFamily="34" charset="0"/>
              <a:buChar char="•"/>
            </a:pPr>
            <a:r>
              <a:rPr lang="en-GB" sz="1400" b="0" i="0" u="none" strike="noStrike" dirty="0">
                <a:solidFill>
                  <a:srgbClr val="002060"/>
                </a:solidFill>
                <a:effectLst/>
                <a:highlight>
                  <a:srgbClr val="FFFFFF"/>
                </a:highlight>
                <a:latin typeface="Arial" panose="020B0604020202020204" pitchFamily="34" charset="0"/>
                <a:cs typeface="Arial" panose="020B0604020202020204" pitchFamily="34" charset="0"/>
              </a:rPr>
              <a:t>In the electric trains cases, CRRC (the investigated party) received at least EUR 1.745 billion in foreign financial contributions, which was five times larger than the value of its bid.</a:t>
            </a:r>
            <a:r>
              <a:rPr lang="en-GB" sz="1400" dirty="0">
                <a:solidFill>
                  <a:srgbClr val="002060"/>
                </a:solidFill>
                <a:highlight>
                  <a:srgbClr val="FFFFFF"/>
                </a:highlight>
                <a:latin typeface="Arial" panose="020B0604020202020204" pitchFamily="34" charset="0"/>
                <a:cs typeface="Arial" panose="020B0604020202020204" pitchFamily="34" charset="0"/>
              </a:rPr>
              <a:t> </a:t>
            </a:r>
          </a:p>
          <a:p>
            <a:pPr marL="828675" lvl="1" indent="-285750">
              <a:buFont typeface="Arial" panose="020B0604020202020204" pitchFamily="34" charset="0"/>
              <a:buChar char="•"/>
            </a:pPr>
            <a:r>
              <a:rPr lang="en-GB" sz="1400" b="0" i="0" u="none" strike="noStrike" dirty="0">
                <a:solidFill>
                  <a:srgbClr val="002060"/>
                </a:solidFill>
                <a:effectLst/>
                <a:highlight>
                  <a:srgbClr val="FFFFFF"/>
                </a:highlight>
                <a:latin typeface="Arial" panose="020B0604020202020204" pitchFamily="34" charset="0"/>
                <a:cs typeface="Arial" panose="020B0604020202020204" pitchFamily="34" charset="0"/>
              </a:rPr>
              <a:t>In the electric trains case, reports indicate that CRRC’s bid was about half the value of its Spanish rival, Talgo.</a:t>
            </a:r>
            <a:endParaRPr lang="en-GB" sz="1400" dirty="0">
              <a:solidFill>
                <a:srgbClr val="002060"/>
              </a:solidFill>
              <a:highlight>
                <a:srgbClr val="FFFFFF"/>
              </a:highlight>
              <a:latin typeface="Arial" panose="020B0604020202020204" pitchFamily="34" charset="0"/>
              <a:cs typeface="Arial" panose="020B0604020202020204" pitchFamily="34" charset="0"/>
            </a:endParaRPr>
          </a:p>
          <a:p>
            <a:pPr marL="828675" lvl="1" indent="-285750">
              <a:buFont typeface="Arial" panose="020B0604020202020204" pitchFamily="34" charset="0"/>
              <a:buChar char="•"/>
            </a:pPr>
            <a:r>
              <a:rPr lang="en-GB" sz="1400" b="0" i="0" u="none" strike="noStrike" dirty="0">
                <a:solidFill>
                  <a:srgbClr val="002060"/>
                </a:solidFill>
                <a:effectLst/>
                <a:highlight>
                  <a:srgbClr val="FFFFFF"/>
                </a:highlight>
                <a:latin typeface="Arial" panose="020B0604020202020204" pitchFamily="34" charset="0"/>
                <a:cs typeface="Arial" panose="020B0604020202020204" pitchFamily="34" charset="0"/>
              </a:rPr>
              <a:t>In the photovoltaic cases, the EC observed that potential foreign subsidies received were “</a:t>
            </a:r>
            <a:r>
              <a:rPr lang="en-GB" sz="1400" b="0" i="1" u="none" strike="noStrike" dirty="0">
                <a:solidFill>
                  <a:srgbClr val="002060"/>
                </a:solidFill>
                <a:effectLst/>
                <a:latin typeface="Arial" panose="020B0604020202020204" pitchFamily="34" charset="0"/>
                <a:cs typeface="Arial" panose="020B0604020202020204" pitchFamily="34" charset="0"/>
              </a:rPr>
              <a:t>significantly higher</a:t>
            </a:r>
            <a:r>
              <a:rPr lang="en-GB" sz="1400" b="0" i="0" u="none" strike="noStrike" dirty="0">
                <a:solidFill>
                  <a:srgbClr val="002060"/>
                </a:solidFill>
                <a:effectLst/>
                <a:highlight>
                  <a:srgbClr val="FFFFFF"/>
                </a:highlight>
                <a:latin typeface="Arial" panose="020B0604020202020204" pitchFamily="34" charset="0"/>
                <a:cs typeface="Arial" panose="020B0604020202020204" pitchFamily="34" charset="0"/>
              </a:rPr>
              <a:t>” than the contract value of EUR 375 million.</a:t>
            </a:r>
          </a:p>
          <a:p>
            <a:pPr marL="828675" lvl="1" indent="-285750">
              <a:buFont typeface="Arial" panose="020B0604020202020204" pitchFamily="34" charset="0"/>
              <a:buChar char="•"/>
            </a:pPr>
            <a:r>
              <a:rPr lang="en-GB" sz="1400" b="0" i="0" u="none" strike="noStrike" dirty="0">
                <a:solidFill>
                  <a:srgbClr val="002060"/>
                </a:solidFill>
                <a:effectLst/>
                <a:highlight>
                  <a:srgbClr val="FFFFFF"/>
                </a:highlight>
                <a:latin typeface="Arial" panose="020B0604020202020204" pitchFamily="34" charset="0"/>
                <a:cs typeface="Arial" panose="020B0604020202020204" pitchFamily="34" charset="0"/>
              </a:rPr>
              <a:t>In wind turbines, </a:t>
            </a:r>
            <a:r>
              <a:rPr lang="en-GB" sz="1400" b="0" i="0" u="none" strike="noStrike" dirty="0" err="1">
                <a:solidFill>
                  <a:srgbClr val="002060"/>
                </a:solidFill>
                <a:effectLst/>
                <a:highlight>
                  <a:srgbClr val="FFFFFF"/>
                </a:highlight>
                <a:latin typeface="Arial" panose="020B0604020202020204" pitchFamily="34" charset="0"/>
                <a:cs typeface="Arial" panose="020B0604020202020204" pitchFamily="34" charset="0"/>
              </a:rPr>
              <a:t>WindEurope</a:t>
            </a:r>
            <a:r>
              <a:rPr lang="en-GB" sz="1400" b="0" i="0" u="none" strike="noStrike" dirty="0">
                <a:solidFill>
                  <a:srgbClr val="002060"/>
                </a:solidFill>
                <a:effectLst/>
                <a:highlight>
                  <a:srgbClr val="FFFFFF"/>
                </a:highlight>
                <a:latin typeface="Arial" panose="020B0604020202020204" pitchFamily="34" charset="0"/>
                <a:cs typeface="Arial" panose="020B0604020202020204" pitchFamily="34" charset="0"/>
              </a:rPr>
              <a:t> has claimed that Chinese wind turbines may be up to 50% cheaper than Europe-made turbines, and offered on non-OECD compliant deferred payment terms</a:t>
            </a:r>
            <a:endParaRPr lang="en-GB" sz="1400" dirty="0">
              <a:solidFill>
                <a:srgbClr val="002060"/>
              </a:solidFill>
              <a:highlight>
                <a:srgbClr val="FFFFFF"/>
              </a:highlight>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0" i="0" u="none" strike="noStrike" dirty="0">
                <a:solidFill>
                  <a:srgbClr val="002060"/>
                </a:solidFill>
                <a:effectLst/>
                <a:highlight>
                  <a:srgbClr val="FFFFFF"/>
                </a:highlight>
                <a:latin typeface="Arial" panose="020B0604020202020204" pitchFamily="34" charset="0"/>
                <a:cs typeface="Arial" panose="020B0604020202020204" pitchFamily="34" charset="0"/>
              </a:rPr>
              <a:t>In the photovoltaic cases, the bidding parties filed an initial notification that was declared “</a:t>
            </a:r>
            <a:r>
              <a:rPr lang="en-GB" b="0" i="1" u="none" strike="noStrike" dirty="0">
                <a:solidFill>
                  <a:srgbClr val="002060"/>
                </a:solidFill>
                <a:effectLst/>
                <a:latin typeface="Arial" panose="020B0604020202020204" pitchFamily="34" charset="0"/>
                <a:cs typeface="Arial" panose="020B0604020202020204" pitchFamily="34" charset="0"/>
              </a:rPr>
              <a:t>incomplete</a:t>
            </a:r>
            <a:r>
              <a:rPr lang="en-GB" b="0" i="0" u="none" strike="noStrike" dirty="0">
                <a:solidFill>
                  <a:srgbClr val="002060"/>
                </a:solidFill>
                <a:effectLst/>
                <a:highlight>
                  <a:srgbClr val="FFFFFF"/>
                </a:highlight>
                <a:latin typeface="Arial" panose="020B0604020202020204" pitchFamily="34" charset="0"/>
                <a:cs typeface="Arial" panose="020B0604020202020204" pitchFamily="34" charset="0"/>
              </a:rPr>
              <a:t>”, and subsequently failed to show that they would not have benefited from potential subsidies granted to their parent entities, </a:t>
            </a:r>
            <a:r>
              <a:rPr lang="en-GB" b="0" i="1" u="none" strike="noStrike" dirty="0">
                <a:solidFill>
                  <a:srgbClr val="002060"/>
                </a:solidFill>
                <a:effectLst/>
                <a:latin typeface="Arial" panose="020B0604020202020204" pitchFamily="34" charset="0"/>
                <a:cs typeface="Arial" panose="020B0604020202020204" pitchFamily="34" charset="0"/>
              </a:rPr>
              <a:t>e.g.</a:t>
            </a:r>
            <a:r>
              <a:rPr lang="en-GB" b="0" i="0" u="none" strike="noStrike" dirty="0">
                <a:solidFill>
                  <a:srgbClr val="002060"/>
                </a:solidFill>
                <a:effectLst/>
                <a:highlight>
                  <a:srgbClr val="FFFFFF"/>
                </a:highlight>
                <a:latin typeface="Arial" panose="020B0604020202020204" pitchFamily="34" charset="0"/>
                <a:cs typeface="Arial" panose="020B0604020202020204" pitchFamily="34" charset="0"/>
              </a:rPr>
              <a:t>, by providing relevant information on the subsidies’ specific nature, conditions, purpose or use.</a:t>
            </a:r>
          </a:p>
          <a:p>
            <a:endParaRPr lang="en-GB" dirty="0"/>
          </a:p>
        </p:txBody>
      </p:sp>
      <p:sp>
        <p:nvSpPr>
          <p:cNvPr id="5" name="Text Placeholder 4">
            <a:extLst>
              <a:ext uri="{FF2B5EF4-FFF2-40B4-BE49-F238E27FC236}">
                <a16:creationId xmlns:a16="http://schemas.microsoft.com/office/drawing/2014/main" id="{71B77D09-1DFC-5261-9BAD-A074373BF896}"/>
              </a:ext>
            </a:extLst>
          </p:cNvPr>
          <p:cNvSpPr txBox="1">
            <a:spLocks/>
          </p:cNvSpPr>
          <p:nvPr/>
        </p:nvSpPr>
        <p:spPr>
          <a:xfrm>
            <a:off x="186595" y="262395"/>
            <a:ext cx="8672099" cy="10363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marL="0" marR="0" indent="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1pPr>
            <a:lvl2pPr marL="0" marR="0" indent="3429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2pPr>
            <a:lvl3pPr marL="0" marR="0" indent="6858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3pPr>
            <a:lvl4pPr marL="0" marR="0" indent="10287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4pPr>
            <a:lvl5pPr marL="0" marR="0" indent="1371600" algn="l" defTabSz="914400" rtl="0" latinLnBrk="0">
              <a:lnSpc>
                <a:spcPct val="90000"/>
              </a:lnSpc>
              <a:spcBef>
                <a:spcPts val="1000"/>
              </a:spcBef>
              <a:spcAft>
                <a:spcPts val="0"/>
              </a:spcAft>
              <a:buClrTx/>
              <a:buSzTx/>
              <a:buFontTx/>
              <a:buNone/>
              <a:tabLst/>
              <a:defRPr sz="1000" b="0" i="0" u="none" strike="noStrike" cap="none" spc="0" baseline="0">
                <a:solidFill>
                  <a:srgbClr val="21386A"/>
                </a:solidFill>
                <a:uFillTx/>
                <a:latin typeface="Arial"/>
                <a:ea typeface="Arial"/>
                <a:cs typeface="Arial"/>
                <a:sym typeface="Arial"/>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hangingPunct="1"/>
            <a:r>
              <a:rPr lang="en-US" sz="2800" b="1" dirty="0"/>
              <a:t>Initial Enforcement Steps</a:t>
            </a:r>
          </a:p>
        </p:txBody>
      </p:sp>
    </p:spTree>
    <p:extLst>
      <p:ext uri="{BB962C8B-B14F-4D97-AF65-F5344CB8AC3E}">
        <p14:creationId xmlns:p14="http://schemas.microsoft.com/office/powerpoint/2010/main" val="111461038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18270FE-6C9B-C2E4-982F-D87AD38A67CB}"/>
              </a:ext>
            </a:extLst>
          </p:cNvPr>
          <p:cNvSpPr>
            <a:spLocks noGrp="1"/>
          </p:cNvSpPr>
          <p:nvPr>
            <p:ph type="body" sz="quarter" idx="1"/>
          </p:nvPr>
        </p:nvSpPr>
        <p:spPr/>
        <p:txBody>
          <a:bodyPr>
            <a:normAutofit fontScale="77500" lnSpcReduction="20000"/>
          </a:bodyPr>
          <a:lstStyle/>
          <a:p>
            <a:endParaRPr lang="en-GB"/>
          </a:p>
        </p:txBody>
      </p:sp>
      <p:sp>
        <p:nvSpPr>
          <p:cNvPr id="5" name="Content Placeholder 3">
            <a:extLst>
              <a:ext uri="{FF2B5EF4-FFF2-40B4-BE49-F238E27FC236}">
                <a16:creationId xmlns:a16="http://schemas.microsoft.com/office/drawing/2014/main" id="{87982842-1F8F-080D-97E6-61BBAC07E282}"/>
              </a:ext>
            </a:extLst>
          </p:cNvPr>
          <p:cNvSpPr txBox="1">
            <a:spLocks/>
          </p:cNvSpPr>
          <p:nvPr/>
        </p:nvSpPr>
        <p:spPr>
          <a:xfrm>
            <a:off x="250095" y="331146"/>
            <a:ext cx="8672098" cy="671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t">
            <a:normAutofit fontScale="85000" lnSpcReduction="10000"/>
          </a:bodyPr>
          <a:lstStyle>
            <a:lvl1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1pPr>
            <a:lvl2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2pPr>
            <a:lvl3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3pPr>
            <a:lvl4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4pPr>
            <a:lvl5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5pPr>
            <a:lvl6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6pPr>
            <a:lvl7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7pPr>
            <a:lvl8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8pPr>
            <a:lvl9pPr marL="0" marR="0" indent="0" algn="l" defTabSz="914400" rtl="0" latinLnBrk="0">
              <a:lnSpc>
                <a:spcPct val="90000"/>
              </a:lnSpc>
              <a:spcBef>
                <a:spcPts val="1000"/>
              </a:spcBef>
              <a:spcAft>
                <a:spcPts val="0"/>
              </a:spcAft>
              <a:buClrTx/>
              <a:buSzTx/>
              <a:buFontTx/>
              <a:buNone/>
              <a:tabLst/>
              <a:defRPr sz="3200" b="1" i="0" u="none" strike="noStrike" cap="none" spc="0" baseline="0">
                <a:solidFill>
                  <a:srgbClr val="21386A"/>
                </a:solidFill>
                <a:uFillTx/>
                <a:latin typeface="Arial"/>
                <a:ea typeface="Arial"/>
                <a:cs typeface="Arial"/>
                <a:sym typeface="Arial"/>
              </a:defRPr>
            </a:lvl9pPr>
          </a:lstStyle>
          <a:p>
            <a:pPr hangingPunct="1"/>
            <a:r>
              <a:rPr lang="en-GB" dirty="0"/>
              <a:t>Foreign Investment Screening on the Rise: Causes</a:t>
            </a:r>
          </a:p>
        </p:txBody>
      </p:sp>
      <p:pic>
        <p:nvPicPr>
          <p:cNvPr id="6" name="Picture 5" descr="A graph of numbers and a number&#10;&#10;Description automatically generated with medium confidence">
            <a:extLst>
              <a:ext uri="{FF2B5EF4-FFF2-40B4-BE49-F238E27FC236}">
                <a16:creationId xmlns:a16="http://schemas.microsoft.com/office/drawing/2014/main" id="{D63F8749-2C64-2955-C6CC-502E64440E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812" y="1054912"/>
            <a:ext cx="8398306" cy="3317292"/>
          </a:xfrm>
          <a:prstGeom prst="rect">
            <a:avLst/>
          </a:prstGeom>
        </p:spPr>
      </p:pic>
    </p:spTree>
    <p:extLst>
      <p:ext uri="{BB962C8B-B14F-4D97-AF65-F5344CB8AC3E}">
        <p14:creationId xmlns:p14="http://schemas.microsoft.com/office/powerpoint/2010/main" val="377928249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2C4F27BF-FDCB-B280-EA26-A4026B3E94AA}"/>
              </a:ext>
            </a:extLst>
          </p:cNvPr>
          <p:cNvSpPr txBox="1">
            <a:spLocks/>
          </p:cNvSpPr>
          <p:nvPr/>
        </p:nvSpPr>
        <p:spPr>
          <a:xfrm>
            <a:off x="235950" y="774991"/>
            <a:ext cx="8672099" cy="35935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9" rIns="91439">
            <a:normAutofit/>
          </a:bodyPr>
          <a:lstStyle>
            <a:lvl1pPr marL="171450" marR="0" indent="-171450"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1pPr>
            <a:lvl2pPr marL="542925" marR="0" indent="-200025"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2pPr>
            <a:lvl3pPr marL="925830" marR="0" indent="-240030"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3pPr>
            <a:lvl4pPr marL="13056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4pPr>
            <a:lvl5pPr marL="16485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5pPr>
            <a:lvl6pPr marL="19914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6pPr>
            <a:lvl7pPr marL="23343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7pPr>
            <a:lvl8pPr marL="26772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8pPr>
            <a:lvl9pPr marL="3020157" marR="0" indent="-276957" algn="l" defTabSz="685800" rtl="0" latinLnBrk="0">
              <a:lnSpc>
                <a:spcPct val="90000"/>
              </a:lnSpc>
              <a:spcBef>
                <a:spcPts val="700"/>
              </a:spcBef>
              <a:spcAft>
                <a:spcPts val="0"/>
              </a:spcAft>
              <a:buClrTx/>
              <a:buSzPct val="100000"/>
              <a:buFont typeface="Arial"/>
              <a:buChar char="•"/>
              <a:tabLst/>
              <a:defRPr sz="2100" b="0" i="0" u="none" strike="noStrike" cap="none" spc="0" baseline="0">
                <a:solidFill>
                  <a:srgbClr val="000000"/>
                </a:solidFill>
                <a:uFillTx/>
                <a:latin typeface="+mn-lt"/>
                <a:ea typeface="+mn-ea"/>
                <a:cs typeface="+mn-cs"/>
                <a:sym typeface="Calibri"/>
              </a:defRPr>
            </a:lvl9pPr>
          </a:lstStyle>
          <a:p>
            <a:pPr marL="0" indent="0" algn="just" defTabSz="175595" hangingPunct="1">
              <a:spcBef>
                <a:spcPts val="1213"/>
              </a:spcBef>
              <a:buFont typeface="Arial"/>
              <a:buNone/>
              <a:defRPr sz="1937"/>
            </a:pPr>
            <a:r>
              <a:rPr lang="en-GB" sz="2000" dirty="0">
                <a:solidFill>
                  <a:srgbClr val="002060"/>
                </a:solidFill>
              </a:rPr>
              <a:t>Background: </a:t>
            </a:r>
            <a:r>
              <a:rPr lang="en-GB" sz="1200" dirty="0">
                <a:solidFill>
                  <a:srgbClr val="002060"/>
                </a:solidFill>
              </a:rPr>
              <a:t>Regulation 2019/452 is a framework for screening FDI into the Union (came into force in October 2020). </a:t>
            </a:r>
          </a:p>
          <a:p>
            <a:pPr marL="0" indent="0" algn="just" defTabSz="175595" hangingPunct="1">
              <a:spcBef>
                <a:spcPts val="1213"/>
              </a:spcBef>
              <a:buFont typeface="Arial"/>
              <a:buNone/>
              <a:defRPr sz="1937"/>
            </a:pPr>
            <a:r>
              <a:rPr lang="en-GB" sz="2000" dirty="0">
                <a:solidFill>
                  <a:srgbClr val="002060"/>
                </a:solidFill>
              </a:rPr>
              <a:t>Key Features:</a:t>
            </a:r>
          </a:p>
          <a:p>
            <a:pPr algn="just" defTabSz="175595" hangingPunct="1">
              <a:spcBef>
                <a:spcPts val="613"/>
              </a:spcBef>
              <a:buFont typeface="Wingdings" pitchFamily="2" charset="2"/>
              <a:buChar char="Ø"/>
              <a:defRPr sz="1937"/>
            </a:pPr>
            <a:r>
              <a:rPr lang="en-GB" sz="1200" dirty="0">
                <a:solidFill>
                  <a:srgbClr val="002060"/>
                </a:solidFill>
                <a:ea typeface="Times New Roman" panose="02020603050405020304" pitchFamily="18" charset="0"/>
              </a:rPr>
              <a:t>This is the first time that the EC will have a role in the assessment of FDI.</a:t>
            </a:r>
            <a:endParaRPr lang="en-GB" sz="1200" dirty="0">
              <a:solidFill>
                <a:srgbClr val="002060"/>
              </a:solidFill>
            </a:endParaRPr>
          </a:p>
          <a:p>
            <a:pPr algn="just" defTabSz="175595" hangingPunct="1">
              <a:spcBef>
                <a:spcPts val="613"/>
              </a:spcBef>
              <a:buFont typeface="Wingdings" pitchFamily="2" charset="2"/>
              <a:buChar char="Ø"/>
              <a:defRPr sz="1937"/>
            </a:pPr>
            <a:r>
              <a:rPr lang="en-GB" sz="1200" dirty="0">
                <a:solidFill>
                  <a:srgbClr val="002060"/>
                </a:solidFill>
                <a:ea typeface="Times New Roman" panose="02020603050405020304" pitchFamily="18" charset="0"/>
              </a:rPr>
              <a:t>The EC does not have authority to disapprove the FDI, instead, issues non-binding opinions.</a:t>
            </a:r>
          </a:p>
          <a:p>
            <a:pPr algn="just" defTabSz="175595" hangingPunct="1">
              <a:lnSpc>
                <a:spcPct val="120000"/>
              </a:lnSpc>
              <a:spcBef>
                <a:spcPts val="613"/>
              </a:spcBef>
              <a:buFont typeface="Wingdings" pitchFamily="2" charset="2"/>
              <a:buChar char="Ø"/>
              <a:defRPr sz="1937"/>
            </a:pPr>
            <a:r>
              <a:rPr lang="en-GB" sz="1200" dirty="0">
                <a:solidFill>
                  <a:srgbClr val="002060"/>
                </a:solidFill>
                <a:ea typeface="Times New Roman" panose="02020603050405020304" pitchFamily="18" charset="0"/>
              </a:rPr>
              <a:t>The final decision still rests solely in the Member State (MS) where the FDI screening is taking place.</a:t>
            </a:r>
            <a:r>
              <a:rPr lang="en-GB" sz="1200" dirty="0">
                <a:solidFill>
                  <a:srgbClr val="002060"/>
                </a:solidFill>
              </a:rPr>
              <a:t> </a:t>
            </a:r>
          </a:p>
          <a:p>
            <a:pPr marL="0" indent="0" algn="just" defTabSz="175595" hangingPunct="1">
              <a:lnSpc>
                <a:spcPct val="120000"/>
              </a:lnSpc>
              <a:spcBef>
                <a:spcPts val="613"/>
              </a:spcBef>
              <a:buFont typeface="Arial"/>
              <a:buNone/>
              <a:defRPr sz="1937"/>
            </a:pPr>
            <a:r>
              <a:rPr lang="en-GB" sz="2000" dirty="0">
                <a:solidFill>
                  <a:srgbClr val="002060"/>
                </a:solidFill>
              </a:rPr>
              <a:t>Scope: </a:t>
            </a:r>
            <a:r>
              <a:rPr lang="en-GB" sz="1200" dirty="0">
                <a:solidFill>
                  <a:srgbClr val="002060"/>
                </a:solidFill>
              </a:rPr>
              <a:t>S</a:t>
            </a:r>
            <a:r>
              <a:rPr lang="en-GB" sz="1200" dirty="0">
                <a:solidFill>
                  <a:srgbClr val="002060"/>
                </a:solidFill>
                <a:ea typeface="Times New Roman" panose="02020603050405020304" pitchFamily="18" charset="0"/>
              </a:rPr>
              <a:t>ecurity or public order grounds, and it covers only M&amp;A, omitting greenfield or portfolio investments.</a:t>
            </a:r>
            <a:r>
              <a:rPr lang="en-GB" sz="1200" dirty="0">
                <a:solidFill>
                  <a:srgbClr val="002060"/>
                </a:solidFill>
              </a:rPr>
              <a:t> The following five factors trigger security or public order concerns if acquired by foreign investors: </a:t>
            </a:r>
          </a:p>
          <a:p>
            <a:pPr marL="257175" indent="-257175" algn="just" defTabSz="175595" hangingPunct="1">
              <a:spcBef>
                <a:spcPts val="613"/>
              </a:spcBef>
              <a:buFont typeface="Arial"/>
              <a:buAutoNum type="arabicParenR"/>
              <a:defRPr sz="1937"/>
            </a:pPr>
            <a:r>
              <a:rPr lang="en-GB" sz="1200" dirty="0">
                <a:solidFill>
                  <a:srgbClr val="002060"/>
                </a:solidFill>
                <a:ea typeface="Times New Roman" panose="02020603050405020304" pitchFamily="18" charset="0"/>
              </a:rPr>
              <a:t>Critical infrastructure, counting a wide range of sectors from health to electoral or financial infrastructure; </a:t>
            </a:r>
          </a:p>
          <a:p>
            <a:pPr marL="257175" indent="-257175" algn="just" defTabSz="175595" hangingPunct="1">
              <a:spcBef>
                <a:spcPts val="613"/>
              </a:spcBef>
              <a:buFont typeface="Arial"/>
              <a:buAutoNum type="arabicParenR"/>
              <a:defRPr sz="1937"/>
            </a:pPr>
            <a:r>
              <a:rPr lang="en-GB" sz="1200" dirty="0">
                <a:solidFill>
                  <a:srgbClr val="002060"/>
                </a:solidFill>
                <a:ea typeface="Times New Roman" panose="02020603050405020304" pitchFamily="18" charset="0"/>
              </a:rPr>
              <a:t>Critical technologies and dual use items; </a:t>
            </a:r>
          </a:p>
          <a:p>
            <a:pPr marL="257175" indent="-257175" algn="just" defTabSz="175595" hangingPunct="1">
              <a:spcBef>
                <a:spcPts val="613"/>
              </a:spcBef>
              <a:buFont typeface="Arial"/>
              <a:buAutoNum type="arabicParenR"/>
              <a:defRPr sz="1937"/>
            </a:pPr>
            <a:r>
              <a:rPr lang="en-GB" sz="1200" dirty="0">
                <a:solidFill>
                  <a:srgbClr val="002060"/>
                </a:solidFill>
                <a:ea typeface="Times New Roman" panose="02020603050405020304" pitchFamily="18" charset="0"/>
              </a:rPr>
              <a:t>Supply of critical inputs, comprising energy or raw materials, as well as food security; </a:t>
            </a:r>
          </a:p>
          <a:p>
            <a:pPr marL="257175" indent="-257175" algn="just" defTabSz="175595" hangingPunct="1">
              <a:spcBef>
                <a:spcPts val="613"/>
              </a:spcBef>
              <a:buFont typeface="Arial"/>
              <a:buAutoNum type="arabicParenR"/>
              <a:defRPr sz="1937"/>
            </a:pPr>
            <a:r>
              <a:rPr lang="en-GB" sz="1200" dirty="0">
                <a:solidFill>
                  <a:srgbClr val="002060"/>
                </a:solidFill>
                <a:ea typeface="Times New Roman" panose="02020603050405020304" pitchFamily="18" charset="0"/>
              </a:rPr>
              <a:t>Access to sensitive information, including personal data, or the ability to control such information; and </a:t>
            </a:r>
          </a:p>
          <a:p>
            <a:pPr marL="257175" indent="-257175" algn="just" defTabSz="175595" hangingPunct="1">
              <a:spcBef>
                <a:spcPts val="613"/>
              </a:spcBef>
              <a:buFont typeface="Arial"/>
              <a:buAutoNum type="arabicParenR"/>
              <a:defRPr sz="1937"/>
            </a:pPr>
            <a:r>
              <a:rPr lang="en-GB" sz="1200" dirty="0">
                <a:solidFill>
                  <a:srgbClr val="002060"/>
                </a:solidFill>
                <a:ea typeface="Times New Roman" panose="02020603050405020304" pitchFamily="18" charset="0"/>
              </a:rPr>
              <a:t>The freedom and pluralism of media.</a:t>
            </a:r>
            <a:r>
              <a:rPr lang="en-GB" sz="1200" dirty="0">
                <a:solidFill>
                  <a:srgbClr val="002060"/>
                </a:solidFill>
              </a:rPr>
              <a:t> </a:t>
            </a:r>
          </a:p>
        </p:txBody>
      </p:sp>
      <p:sp>
        <p:nvSpPr>
          <p:cNvPr id="8" name="The following shall be prohibited as incompatible with the common market: all agreements between undertakings, decisions by associations of undertakings and concerted practices which may affect trade between Member States and which have as their object or effect the prevention, restriction or distortion of competition within the common market, and in particular those which:…">
            <a:extLst>
              <a:ext uri="{FF2B5EF4-FFF2-40B4-BE49-F238E27FC236}">
                <a16:creationId xmlns:a16="http://schemas.microsoft.com/office/drawing/2014/main" id="{C1057B83-AA4E-FCF3-6CC8-F6673DF92A91}"/>
              </a:ext>
            </a:extLst>
          </p:cNvPr>
          <p:cNvSpPr>
            <a:spLocks noGrp="1"/>
          </p:cNvSpPr>
          <p:nvPr>
            <p:ph type="body" sz="quarter" idx="1"/>
          </p:nvPr>
        </p:nvSpPr>
        <p:spPr>
          <a:xfrm>
            <a:off x="330974" y="256802"/>
            <a:ext cx="8672099" cy="1036378"/>
          </a:xfrm>
          <a:prstGeom prst="rect">
            <a:avLst/>
          </a:prstGeom>
        </p:spPr>
        <p:txBody>
          <a:bodyPr>
            <a:normAutofit/>
          </a:bodyPr>
          <a:lstStyle/>
          <a:p>
            <a:pPr marL="0" indent="0" algn="just" defTabSz="175595">
              <a:spcBef>
                <a:spcPts val="1213"/>
              </a:spcBef>
              <a:buNone/>
              <a:defRPr sz="1937"/>
            </a:pPr>
            <a:r>
              <a:rPr lang="en-GB" sz="2800" b="1" dirty="0"/>
              <a:t>Foreign investment screening on the rise: Causes</a:t>
            </a:r>
            <a:endParaRPr lang="en-GB" sz="1600" b="1" dirty="0"/>
          </a:p>
        </p:txBody>
      </p:sp>
    </p:spTree>
    <p:extLst>
      <p:ext uri="{BB962C8B-B14F-4D97-AF65-F5344CB8AC3E}">
        <p14:creationId xmlns:p14="http://schemas.microsoft.com/office/powerpoint/2010/main" val="242410356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t>7</a:t>
            </a:fld>
            <a:endParaRPr/>
          </a:p>
        </p:txBody>
      </p:sp>
      <p:sp>
        <p:nvSpPr>
          <p:cNvPr id="354" name="Content Placeholder 3"/>
          <p:cNvSpPr txBox="1">
            <a:spLocks noGrp="1"/>
          </p:cNvSpPr>
          <p:nvPr>
            <p:ph type="title" idx="4294967295"/>
          </p:nvPr>
        </p:nvSpPr>
        <p:spPr>
          <a:xfrm>
            <a:off x="253110" y="317396"/>
            <a:ext cx="8672098" cy="671911"/>
          </a:xfrm>
          <a:prstGeom prst="rect">
            <a:avLst/>
          </a:prstGeom>
        </p:spPr>
        <p:txBody>
          <a:bodyPr anchor="t">
            <a:normAutofit/>
          </a:bodyPr>
          <a:lstStyle>
            <a:lvl1pPr defTabSz="804672">
              <a:spcBef>
                <a:spcPts val="800"/>
              </a:spcBef>
              <a:defRPr sz="2816"/>
            </a:lvl1pPr>
          </a:lstStyle>
          <a:p>
            <a:r>
              <a:rPr dirty="0"/>
              <a:t>Foreign investment screening on the rise: Causes</a:t>
            </a:r>
          </a:p>
        </p:txBody>
      </p:sp>
      <p:sp>
        <p:nvSpPr>
          <p:cNvPr id="355" name="Text Placeholder 4"/>
          <p:cNvSpPr txBox="1">
            <a:spLocks noGrp="1"/>
          </p:cNvSpPr>
          <p:nvPr>
            <p:ph type="body" idx="1"/>
          </p:nvPr>
        </p:nvSpPr>
        <p:spPr>
          <a:xfrm>
            <a:off x="253110" y="1265870"/>
            <a:ext cx="8637779" cy="3391263"/>
          </a:xfrm>
          <a:prstGeom prst="rect">
            <a:avLst/>
          </a:prstGeom>
        </p:spPr>
        <p:txBody>
          <a:bodyPr lIns="45719" tIns="45719" rIns="45719" bIns="45719"/>
          <a:lstStyle/>
          <a:p>
            <a:pPr marL="285750" indent="-285750">
              <a:buSzPct val="100000"/>
              <a:buFont typeface="Arial"/>
              <a:buChar char="•"/>
              <a:defRPr sz="2400">
                <a:solidFill>
                  <a:srgbClr val="1C3D74"/>
                </a:solidFill>
              </a:defRPr>
            </a:pPr>
            <a:r>
              <a:rPr dirty="0"/>
              <a:t>Covid-19 highlighted the fragility of global supply chains</a:t>
            </a:r>
          </a:p>
          <a:p>
            <a:pPr marL="285750" indent="-285750">
              <a:buSzPct val="100000"/>
              <a:buFont typeface="Arial"/>
              <a:buChar char="•"/>
              <a:defRPr sz="2400">
                <a:solidFill>
                  <a:srgbClr val="1C3D74"/>
                </a:solidFill>
              </a:defRPr>
            </a:pPr>
            <a:r>
              <a:rPr dirty="0"/>
              <a:t>Geopolitical tensions (including use of sanctions) </a:t>
            </a:r>
          </a:p>
          <a:p>
            <a:pPr marL="285750" indent="-285750">
              <a:buSzPct val="100000"/>
              <a:buFont typeface="Arial"/>
              <a:buChar char="•"/>
              <a:defRPr sz="2400">
                <a:solidFill>
                  <a:srgbClr val="1C3D74"/>
                </a:solidFill>
              </a:defRPr>
            </a:pPr>
            <a:r>
              <a:rPr dirty="0"/>
              <a:t>Erosion of trust, </a:t>
            </a:r>
            <a:r>
              <a:rPr dirty="0" err="1"/>
              <a:t>weaponisation</a:t>
            </a:r>
            <a:r>
              <a:rPr dirty="0"/>
              <a:t> of economic relations</a:t>
            </a:r>
          </a:p>
          <a:p>
            <a:pPr marL="285750" indent="-285750">
              <a:buSzPct val="100000"/>
              <a:buFont typeface="Arial"/>
              <a:buChar char="•"/>
              <a:defRPr sz="2400">
                <a:solidFill>
                  <a:srgbClr val="1C3D74"/>
                </a:solidFill>
              </a:defRPr>
            </a:pPr>
            <a:r>
              <a:rPr dirty="0"/>
              <a:t>Big industrial, technological shifts (AI, green transition…)</a:t>
            </a:r>
          </a:p>
          <a:p>
            <a:pPr marL="285750" indent="-285750">
              <a:buSzPct val="100000"/>
              <a:buFont typeface="Arial"/>
              <a:buChar char="•"/>
              <a:defRPr sz="2400">
                <a:solidFill>
                  <a:srgbClr val="1C3D74"/>
                </a:solidFill>
              </a:defRPr>
            </a:pPr>
            <a:r>
              <a:rPr dirty="0"/>
              <a:t>Dissatisfaction with free-market (‘neoliberal’) ideas</a:t>
            </a:r>
          </a:p>
        </p:txBody>
      </p:sp>
    </p:spTree>
    <p:extLst>
      <p:ext uri="{BB962C8B-B14F-4D97-AF65-F5344CB8AC3E}">
        <p14:creationId xmlns:p14="http://schemas.microsoft.com/office/powerpoint/2010/main" val="7898318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sz="1600"/>
            </a:lvl1pPr>
          </a:lstStyle>
          <a:p>
            <a:fld id="{86CB4B4D-7CA3-9044-876B-883B54F8677D}" type="slidenum">
              <a:t>8</a:t>
            </a:fld>
            <a:endParaRPr/>
          </a:p>
        </p:txBody>
      </p:sp>
      <p:sp>
        <p:nvSpPr>
          <p:cNvPr id="358" name="Content Placeholder 3"/>
          <p:cNvSpPr txBox="1">
            <a:spLocks noGrp="1"/>
          </p:cNvSpPr>
          <p:nvPr>
            <p:ph type="title" idx="4294967295"/>
          </p:nvPr>
        </p:nvSpPr>
        <p:spPr>
          <a:xfrm>
            <a:off x="250095" y="262395"/>
            <a:ext cx="8672098" cy="671911"/>
          </a:xfrm>
          <a:prstGeom prst="rect">
            <a:avLst/>
          </a:prstGeom>
        </p:spPr>
        <p:txBody>
          <a:bodyPr anchor="t">
            <a:normAutofit/>
          </a:bodyPr>
          <a:lstStyle>
            <a:lvl1pPr defTabSz="813816">
              <a:spcBef>
                <a:spcPts val="800"/>
              </a:spcBef>
              <a:defRPr sz="2848"/>
            </a:lvl1pPr>
          </a:lstStyle>
          <a:p>
            <a:r>
              <a:rPr dirty="0"/>
              <a:t>Foreign investment screening on the rise: Effects</a:t>
            </a:r>
          </a:p>
        </p:txBody>
      </p:sp>
      <p:sp>
        <p:nvSpPr>
          <p:cNvPr id="359" name="Text Placeholder 4"/>
          <p:cNvSpPr txBox="1">
            <a:spLocks noGrp="1"/>
          </p:cNvSpPr>
          <p:nvPr>
            <p:ph type="body" idx="1"/>
          </p:nvPr>
        </p:nvSpPr>
        <p:spPr>
          <a:xfrm>
            <a:off x="267254" y="1242247"/>
            <a:ext cx="8637779" cy="3391263"/>
          </a:xfrm>
          <a:prstGeom prst="rect">
            <a:avLst/>
          </a:prstGeom>
        </p:spPr>
        <p:txBody>
          <a:bodyPr lIns="45719" tIns="45719" rIns="45719" bIns="45719"/>
          <a:lstStyle/>
          <a:p>
            <a:pPr marL="285750" indent="-285750">
              <a:buSzPct val="100000"/>
              <a:buFont typeface="Arial"/>
              <a:buChar char="•"/>
              <a:defRPr sz="2400">
                <a:solidFill>
                  <a:srgbClr val="1C3D74"/>
                </a:solidFill>
              </a:defRPr>
            </a:pPr>
            <a:r>
              <a:rPr dirty="0" err="1"/>
              <a:t>Deglobalisation</a:t>
            </a:r>
            <a:endParaRPr dirty="0"/>
          </a:p>
          <a:p>
            <a:pPr marL="285750" indent="-285750">
              <a:buSzPct val="100000"/>
              <a:buFont typeface="Arial"/>
              <a:buChar char="•"/>
              <a:defRPr sz="2400">
                <a:solidFill>
                  <a:srgbClr val="1C3D74"/>
                </a:solidFill>
              </a:defRPr>
            </a:pPr>
            <a:r>
              <a:rPr dirty="0"/>
              <a:t>Decoupling from ‘unreliable’ economic partners</a:t>
            </a:r>
          </a:p>
          <a:p>
            <a:pPr marL="285750" indent="-285750">
              <a:buSzPct val="100000"/>
              <a:buFont typeface="Arial"/>
              <a:buChar char="•"/>
              <a:defRPr sz="2400">
                <a:solidFill>
                  <a:srgbClr val="1C3D74"/>
                </a:solidFill>
              </a:defRPr>
            </a:pPr>
            <a:r>
              <a:rPr dirty="0"/>
              <a:t>Protection of strategic industries and sensitive assets</a:t>
            </a:r>
          </a:p>
          <a:p>
            <a:pPr marL="285750" indent="-285750">
              <a:buSzPct val="100000"/>
              <a:buFont typeface="Arial"/>
              <a:buChar char="•"/>
              <a:defRPr sz="2400">
                <a:solidFill>
                  <a:srgbClr val="1C3D74"/>
                </a:solidFill>
              </a:defRPr>
            </a:pPr>
            <a:r>
              <a:rPr dirty="0"/>
              <a:t>Industrial policy making a comeback</a:t>
            </a:r>
          </a:p>
          <a:p>
            <a:pPr marL="285750" indent="-285750">
              <a:buSzPct val="100000"/>
              <a:buFont typeface="Arial"/>
              <a:buChar char="•"/>
              <a:defRPr sz="2400">
                <a:solidFill>
                  <a:srgbClr val="1C3D74"/>
                </a:solidFill>
              </a:defRPr>
            </a:pPr>
            <a:r>
              <a:rPr dirty="0"/>
              <a:t>Appetite for stricter regulation and flexible competition policy</a:t>
            </a:r>
          </a:p>
        </p:txBody>
      </p:sp>
    </p:spTree>
    <p:extLst>
      <p:ext uri="{BB962C8B-B14F-4D97-AF65-F5344CB8AC3E}">
        <p14:creationId xmlns:p14="http://schemas.microsoft.com/office/powerpoint/2010/main" val="70835917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TextBox 12"/>
          <p:cNvSpPr txBox="1">
            <a:spLocks noGrp="1"/>
          </p:cNvSpPr>
          <p:nvPr>
            <p:ph type="sldNum" sz="quarter" idx="2"/>
          </p:nvPr>
        </p:nvSpPr>
        <p:spPr>
          <a:xfrm>
            <a:off x="8739188" y="4846637"/>
            <a:ext cx="127001" cy="22195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sz="1600"/>
            </a:lvl1pPr>
          </a:lstStyle>
          <a:p>
            <a:fld id="{86CB4B4D-7CA3-9044-876B-883B54F8677D}" type="slidenum">
              <a:t>9</a:t>
            </a:fld>
            <a:endParaRPr/>
          </a:p>
        </p:txBody>
      </p:sp>
      <p:sp>
        <p:nvSpPr>
          <p:cNvPr id="362" name="Content Placeholder 3"/>
          <p:cNvSpPr txBox="1">
            <a:spLocks noGrp="1"/>
          </p:cNvSpPr>
          <p:nvPr>
            <p:ph type="title" idx="4294967295"/>
          </p:nvPr>
        </p:nvSpPr>
        <p:spPr>
          <a:xfrm>
            <a:off x="250095" y="262395"/>
            <a:ext cx="8672098" cy="671911"/>
          </a:xfrm>
          <a:prstGeom prst="rect">
            <a:avLst/>
          </a:prstGeom>
        </p:spPr>
        <p:txBody>
          <a:bodyPr anchor="t">
            <a:normAutofit/>
          </a:bodyPr>
          <a:lstStyle/>
          <a:p>
            <a:r>
              <a:t>Evidence / 1</a:t>
            </a:r>
          </a:p>
        </p:txBody>
      </p:sp>
      <p:sp>
        <p:nvSpPr>
          <p:cNvPr id="363" name="Text Placeholder 4"/>
          <p:cNvSpPr txBox="1">
            <a:spLocks noGrp="1"/>
          </p:cNvSpPr>
          <p:nvPr>
            <p:ph type="body" idx="1"/>
          </p:nvPr>
        </p:nvSpPr>
        <p:spPr>
          <a:xfrm>
            <a:off x="254555" y="873984"/>
            <a:ext cx="8637779" cy="3391263"/>
          </a:xfrm>
          <a:prstGeom prst="rect">
            <a:avLst/>
          </a:prstGeom>
        </p:spPr>
        <p:txBody>
          <a:bodyPr lIns="45719" tIns="45719" rIns="45719" bIns="45719"/>
          <a:lstStyle/>
          <a:p>
            <a:pPr defTabSz="804672">
              <a:spcBef>
                <a:spcPts val="800"/>
              </a:spcBef>
              <a:defRPr sz="1848">
                <a:solidFill>
                  <a:srgbClr val="1C3D74"/>
                </a:solidFill>
              </a:defRPr>
            </a:pPr>
            <a:r>
              <a:t>“Scaling up EU companies within the Single Market is essential if we are to maintain and enhance our international role. This strategy will bolster the EU's strategic autonomy, economic power, and global policy influence. By scaling up, our companies diversify supply chains, champion European standards worldwide, and enhance their global competitiveness.”</a:t>
            </a:r>
            <a:br/>
            <a:r>
              <a:t>– Enrico Letta, </a:t>
            </a:r>
            <a:r>
              <a:rPr i="1"/>
              <a:t>Much More than a Market: Speed, Security, Solidarity</a:t>
            </a:r>
            <a:r>
              <a:t>, p. 50</a:t>
            </a:r>
          </a:p>
          <a:p>
            <a:pPr defTabSz="804672">
              <a:spcBef>
                <a:spcPts val="800"/>
              </a:spcBef>
              <a:defRPr sz="1848">
                <a:solidFill>
                  <a:srgbClr val="1C3D74"/>
                </a:solidFill>
              </a:defRPr>
            </a:pPr>
            <a:r>
              <a:t>“In a benign international environment, we trusted the global level playing field and the rules-based international order, expecting that others would do the same. But now the world is changing rapidly and it has caught us by surprise. […] We are lacking a strategy for how to shield our traditional industries from an unlevel global playing field caused by asymmetries in regulations, subsidies and trade policies.”</a:t>
            </a:r>
            <a:br/>
            <a:r>
              <a:t>– Mario Draghi (16 April 2024)</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6D2B83"/>
      </a:accent1>
      <a:accent2>
        <a:srgbClr val="D0091D"/>
      </a:accent2>
      <a:accent3>
        <a:srgbClr val="FFD611"/>
      </a:accent3>
      <a:accent4>
        <a:srgbClr val="85B6E2"/>
      </a:accent4>
      <a:accent5>
        <a:srgbClr val="62CBC5"/>
      </a:accent5>
      <a:accent6>
        <a:srgbClr val="7F7878"/>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6D2B83"/>
      </a:accent1>
      <a:accent2>
        <a:srgbClr val="D0091D"/>
      </a:accent2>
      <a:accent3>
        <a:srgbClr val="FFD611"/>
      </a:accent3>
      <a:accent4>
        <a:srgbClr val="85B6E2"/>
      </a:accent4>
      <a:accent5>
        <a:srgbClr val="62CBC5"/>
      </a:accent5>
      <a:accent6>
        <a:srgbClr val="7F7878"/>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685782" rtl="0" fontAlgn="auto" latinLnBrk="0" hangingPunct="0">
          <a:lnSpc>
            <a:spcPct val="100000"/>
          </a:lnSpc>
          <a:spcBef>
            <a:spcPts val="0"/>
          </a:spcBef>
          <a:spcAft>
            <a:spcPts val="0"/>
          </a:spcAft>
          <a:buClrTx/>
          <a:buSzTx/>
          <a:buFontTx/>
          <a:buNone/>
          <a:tabLst/>
          <a:defRPr kumimoji="0" sz="13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147</TotalTime>
  <Words>6040</Words>
  <Application>Microsoft Office PowerPoint</Application>
  <PresentationFormat>On-screen Show (16:9)</PresentationFormat>
  <Paragraphs>388</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Times New Roman</vt:lpstr>
      <vt:lpstr>Wingdings</vt:lpstr>
      <vt:lpstr>Office Theme</vt:lpstr>
      <vt:lpstr>Geopolitical, Investment &amp; Regulatory Landscape: Implications for Transactions</vt:lpstr>
      <vt:lpstr>Outline</vt:lpstr>
      <vt:lpstr>Background and Rationale </vt:lpstr>
      <vt:lpstr>Background and Rationale </vt:lpstr>
      <vt:lpstr>PowerPoint Presentation</vt:lpstr>
      <vt:lpstr>PowerPoint Presentation</vt:lpstr>
      <vt:lpstr>Foreign investment screening on the rise: Causes</vt:lpstr>
      <vt:lpstr>Foreign investment screening on the rise: Effects</vt:lpstr>
      <vt:lpstr>Evidence / 1</vt:lpstr>
      <vt:lpstr>Evidence / 2</vt:lpstr>
      <vt:lpstr>EU Law</vt:lpstr>
      <vt:lpstr>FDI Screening and Protectionism / 1</vt:lpstr>
      <vt:lpstr>FDI Screening and Protectionism / 2</vt:lpstr>
      <vt:lpstr>FDI Screening and Protectionism / 3</vt:lpstr>
      <vt:lpstr>FDI Screening and Protectionism / 4</vt:lpstr>
      <vt:lpstr>Intra-EU Operations: The Safran / Microtecnica Case</vt:lpstr>
      <vt:lpstr>Italy’s ‘Golden Power’ regime</vt:lpstr>
      <vt:lpstr>Evolution</vt:lpstr>
      <vt:lpstr>Screening Regulation: Goals</vt:lpstr>
      <vt:lpstr>Screening Regulation: Scope</vt:lpstr>
      <vt:lpstr>Screening Regulation: Critical Factors</vt:lpstr>
      <vt:lpstr>Screening Regulation: Principles to help effective cooperation</vt:lpstr>
      <vt:lpstr>Screening Regulation: Cooperation </vt:lpstr>
      <vt:lpstr>Screening Regulation: Cooperation</vt:lpstr>
      <vt:lpstr>Screening Regulation: Annual Reporting on Cooperation</vt:lpstr>
      <vt:lpstr>Challenges / 1</vt:lpstr>
      <vt:lpstr>Challenges /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FSR and the ‘Level Playing Field’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 FDI Regime: Principles and Challenges</dc:title>
  <dc:creator>Mayes Al-Jassas</dc:creator>
  <cp:lastModifiedBy>Mayes Al-Jassas</cp:lastModifiedBy>
  <cp:revision>16</cp:revision>
  <dcterms:modified xsi:type="dcterms:W3CDTF">2024-11-13T15:11:23Z</dcterms:modified>
</cp:coreProperties>
</file>